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-16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矩形 69"/>
          <p:cNvSpPr/>
          <p:nvPr/>
        </p:nvSpPr>
        <p:spPr>
          <a:xfrm>
            <a:off x="2195736" y="4437112"/>
            <a:ext cx="576064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签到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sp>
        <p:nvSpPr>
          <p:cNvPr id="73" name="矩形 72"/>
          <p:cNvSpPr/>
          <p:nvPr/>
        </p:nvSpPr>
        <p:spPr>
          <a:xfrm>
            <a:off x="3203848" y="4437112"/>
            <a:ext cx="1008112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签到人列表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sp>
        <p:nvSpPr>
          <p:cNvPr id="81" name="矩形 80"/>
          <p:cNvSpPr/>
          <p:nvPr/>
        </p:nvSpPr>
        <p:spPr>
          <a:xfrm>
            <a:off x="2195736" y="2924944"/>
            <a:ext cx="648072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抢红包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sp>
        <p:nvSpPr>
          <p:cNvPr id="82" name="矩形 81"/>
          <p:cNvSpPr/>
          <p:nvPr/>
        </p:nvSpPr>
        <p:spPr>
          <a:xfrm>
            <a:off x="2195736" y="3501008"/>
            <a:ext cx="648072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一元购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sp>
        <p:nvSpPr>
          <p:cNvPr id="83" name="矩形 82"/>
          <p:cNvSpPr/>
          <p:nvPr/>
        </p:nvSpPr>
        <p:spPr>
          <a:xfrm>
            <a:off x="2195736" y="4077072"/>
            <a:ext cx="1008112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每日幸运星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sp>
        <p:nvSpPr>
          <p:cNvPr id="85" name="矩形 84"/>
          <p:cNvSpPr/>
          <p:nvPr/>
        </p:nvSpPr>
        <p:spPr>
          <a:xfrm>
            <a:off x="4644008" y="4437112"/>
            <a:ext cx="1080120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搭讪签到人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sp>
        <p:nvSpPr>
          <p:cNvPr id="87" name="矩形 86"/>
          <p:cNvSpPr/>
          <p:nvPr/>
        </p:nvSpPr>
        <p:spPr>
          <a:xfrm>
            <a:off x="3347865" y="3501008"/>
            <a:ext cx="576064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参与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sp>
        <p:nvSpPr>
          <p:cNvPr id="88" name="矩形 87"/>
          <p:cNvSpPr/>
          <p:nvPr/>
        </p:nvSpPr>
        <p:spPr>
          <a:xfrm>
            <a:off x="3347864" y="3284984"/>
            <a:ext cx="576064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夺宝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sp>
        <p:nvSpPr>
          <p:cNvPr id="89" name="矩形 88"/>
          <p:cNvSpPr/>
          <p:nvPr/>
        </p:nvSpPr>
        <p:spPr>
          <a:xfrm>
            <a:off x="3347865" y="3717032"/>
            <a:ext cx="576063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中奖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sp>
        <p:nvSpPr>
          <p:cNvPr id="72" name="矩形 71"/>
          <p:cNvSpPr/>
          <p:nvPr/>
        </p:nvSpPr>
        <p:spPr>
          <a:xfrm>
            <a:off x="179512" y="2132856"/>
            <a:ext cx="504056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场所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sp>
        <p:nvSpPr>
          <p:cNvPr id="110" name="矩形 109"/>
          <p:cNvSpPr/>
          <p:nvPr/>
        </p:nvSpPr>
        <p:spPr>
          <a:xfrm>
            <a:off x="1187624" y="1484784"/>
            <a:ext cx="576064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顾问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sp>
        <p:nvSpPr>
          <p:cNvPr id="111" name="矩形 110"/>
          <p:cNvSpPr/>
          <p:nvPr/>
        </p:nvSpPr>
        <p:spPr>
          <a:xfrm>
            <a:off x="1187624" y="980728"/>
            <a:ext cx="576064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活动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sp>
        <p:nvSpPr>
          <p:cNvPr id="112" name="矩形 111"/>
          <p:cNvSpPr/>
          <p:nvPr/>
        </p:nvSpPr>
        <p:spPr>
          <a:xfrm>
            <a:off x="1187624" y="3284984"/>
            <a:ext cx="576064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互动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sp>
        <p:nvSpPr>
          <p:cNvPr id="113" name="矩形 112"/>
          <p:cNvSpPr/>
          <p:nvPr/>
        </p:nvSpPr>
        <p:spPr>
          <a:xfrm>
            <a:off x="1187624" y="2204864"/>
            <a:ext cx="576064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优惠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sp>
        <p:nvSpPr>
          <p:cNvPr id="125" name="矩形 124"/>
          <p:cNvSpPr/>
          <p:nvPr/>
        </p:nvSpPr>
        <p:spPr>
          <a:xfrm>
            <a:off x="1187624" y="4869160"/>
            <a:ext cx="576064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订位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sp>
        <p:nvSpPr>
          <p:cNvPr id="127" name="矩形 126"/>
          <p:cNvSpPr/>
          <p:nvPr/>
        </p:nvSpPr>
        <p:spPr>
          <a:xfrm>
            <a:off x="2195736" y="980728"/>
            <a:ext cx="864096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活动列表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cxnSp>
        <p:nvCxnSpPr>
          <p:cNvPr id="129" name="直接箭头连接符 128"/>
          <p:cNvCxnSpPr/>
          <p:nvPr/>
        </p:nvCxnSpPr>
        <p:spPr>
          <a:xfrm>
            <a:off x="1835696" y="1124744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直接箭头连接符 129"/>
          <p:cNvCxnSpPr/>
          <p:nvPr/>
        </p:nvCxnSpPr>
        <p:spPr>
          <a:xfrm>
            <a:off x="3131840" y="1124744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矩形 130"/>
          <p:cNvSpPr/>
          <p:nvPr/>
        </p:nvSpPr>
        <p:spPr>
          <a:xfrm>
            <a:off x="3491880" y="980728"/>
            <a:ext cx="864096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活动详情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cxnSp>
        <p:nvCxnSpPr>
          <p:cNvPr id="133" name="直接连接符 132"/>
          <p:cNvCxnSpPr/>
          <p:nvPr/>
        </p:nvCxnSpPr>
        <p:spPr>
          <a:xfrm flipV="1">
            <a:off x="2771800" y="692696"/>
            <a:ext cx="504056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直接连接符 134"/>
          <p:cNvCxnSpPr/>
          <p:nvPr/>
        </p:nvCxnSpPr>
        <p:spPr>
          <a:xfrm flipH="1" flipV="1">
            <a:off x="3275856" y="692696"/>
            <a:ext cx="504056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矩形 138"/>
          <p:cNvSpPr/>
          <p:nvPr/>
        </p:nvSpPr>
        <p:spPr>
          <a:xfrm>
            <a:off x="2339752" y="404664"/>
            <a:ext cx="1728192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分享，评论，发起邀约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sp>
        <p:nvSpPr>
          <p:cNvPr id="140" name="矩形 139"/>
          <p:cNvSpPr/>
          <p:nvPr/>
        </p:nvSpPr>
        <p:spPr>
          <a:xfrm>
            <a:off x="2195736" y="1484784"/>
            <a:ext cx="864096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顾问列表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cxnSp>
        <p:nvCxnSpPr>
          <p:cNvPr id="141" name="直接箭头连接符 140"/>
          <p:cNvCxnSpPr/>
          <p:nvPr/>
        </p:nvCxnSpPr>
        <p:spPr>
          <a:xfrm>
            <a:off x="1835696" y="162880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矩形 141"/>
          <p:cNvSpPr/>
          <p:nvPr/>
        </p:nvSpPr>
        <p:spPr>
          <a:xfrm>
            <a:off x="3491880" y="1484784"/>
            <a:ext cx="1152128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选择顾问订位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cxnSp>
        <p:nvCxnSpPr>
          <p:cNvPr id="144" name="直接连接符 143"/>
          <p:cNvCxnSpPr/>
          <p:nvPr/>
        </p:nvCxnSpPr>
        <p:spPr>
          <a:xfrm>
            <a:off x="3131840" y="1628800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矩形 146"/>
          <p:cNvSpPr/>
          <p:nvPr/>
        </p:nvSpPr>
        <p:spPr>
          <a:xfrm>
            <a:off x="2195736" y="1844824"/>
            <a:ext cx="1008112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优惠券列表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cxnSp>
        <p:nvCxnSpPr>
          <p:cNvPr id="148" name="直接箭头连接符 147"/>
          <p:cNvCxnSpPr/>
          <p:nvPr/>
        </p:nvCxnSpPr>
        <p:spPr>
          <a:xfrm flipV="1">
            <a:off x="2915816" y="2348880"/>
            <a:ext cx="288032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直接箭头连接符 154"/>
          <p:cNvCxnSpPr/>
          <p:nvPr/>
        </p:nvCxnSpPr>
        <p:spPr>
          <a:xfrm>
            <a:off x="1835696" y="2348880"/>
            <a:ext cx="28803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矩形 156"/>
          <p:cNvSpPr/>
          <p:nvPr/>
        </p:nvSpPr>
        <p:spPr>
          <a:xfrm>
            <a:off x="2195736" y="2420888"/>
            <a:ext cx="648072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会员卡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sp>
        <p:nvSpPr>
          <p:cNvPr id="161" name="矩形 160"/>
          <p:cNvSpPr/>
          <p:nvPr/>
        </p:nvSpPr>
        <p:spPr>
          <a:xfrm>
            <a:off x="3635896" y="1844824"/>
            <a:ext cx="1008112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领取优惠券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cxnSp>
        <p:nvCxnSpPr>
          <p:cNvPr id="162" name="直接连接符 161"/>
          <p:cNvCxnSpPr/>
          <p:nvPr/>
        </p:nvCxnSpPr>
        <p:spPr>
          <a:xfrm>
            <a:off x="3275856" y="1988840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直接箭头连接符 162"/>
          <p:cNvCxnSpPr/>
          <p:nvPr/>
        </p:nvCxnSpPr>
        <p:spPr>
          <a:xfrm>
            <a:off x="2915816" y="2636912"/>
            <a:ext cx="288032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矩形 166"/>
          <p:cNvSpPr/>
          <p:nvPr/>
        </p:nvSpPr>
        <p:spPr>
          <a:xfrm>
            <a:off x="3275856" y="2204864"/>
            <a:ext cx="1440160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可申请会员卡列表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sp>
        <p:nvSpPr>
          <p:cNvPr id="168" name="矩形 167"/>
          <p:cNvSpPr/>
          <p:nvPr/>
        </p:nvSpPr>
        <p:spPr>
          <a:xfrm>
            <a:off x="3275856" y="2564904"/>
            <a:ext cx="1440160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已申请会员卡列表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sp>
        <p:nvSpPr>
          <p:cNvPr id="170" name="矩形 169"/>
          <p:cNvSpPr/>
          <p:nvPr/>
        </p:nvSpPr>
        <p:spPr>
          <a:xfrm>
            <a:off x="5148064" y="2204864"/>
            <a:ext cx="1296144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选择会员卡申请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cxnSp>
        <p:nvCxnSpPr>
          <p:cNvPr id="171" name="直接连接符 170"/>
          <p:cNvCxnSpPr/>
          <p:nvPr/>
        </p:nvCxnSpPr>
        <p:spPr>
          <a:xfrm>
            <a:off x="4788024" y="2348880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矩形 171"/>
          <p:cNvSpPr/>
          <p:nvPr/>
        </p:nvSpPr>
        <p:spPr>
          <a:xfrm>
            <a:off x="5148064" y="2564904"/>
            <a:ext cx="1296144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选择会员卡充值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cxnSp>
        <p:nvCxnSpPr>
          <p:cNvPr id="173" name="直接连接符 172"/>
          <p:cNvCxnSpPr/>
          <p:nvPr/>
        </p:nvCxnSpPr>
        <p:spPr>
          <a:xfrm>
            <a:off x="4788024" y="2708920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直接连接符 173"/>
          <p:cNvCxnSpPr/>
          <p:nvPr/>
        </p:nvCxnSpPr>
        <p:spPr>
          <a:xfrm flipV="1">
            <a:off x="6516216" y="2564904"/>
            <a:ext cx="288032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矩形 174"/>
          <p:cNvSpPr/>
          <p:nvPr/>
        </p:nvSpPr>
        <p:spPr>
          <a:xfrm>
            <a:off x="4355976" y="3284984"/>
            <a:ext cx="864096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微信支付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cxnSp>
        <p:nvCxnSpPr>
          <p:cNvPr id="176" name="直接箭头连接符 175"/>
          <p:cNvCxnSpPr/>
          <p:nvPr/>
        </p:nvCxnSpPr>
        <p:spPr>
          <a:xfrm flipV="1">
            <a:off x="1835696" y="1988840"/>
            <a:ext cx="21602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直接箭头连接符 179"/>
          <p:cNvCxnSpPr/>
          <p:nvPr/>
        </p:nvCxnSpPr>
        <p:spPr>
          <a:xfrm flipV="1">
            <a:off x="1835696" y="3068960"/>
            <a:ext cx="28803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直接箭头连接符 180"/>
          <p:cNvCxnSpPr/>
          <p:nvPr/>
        </p:nvCxnSpPr>
        <p:spPr>
          <a:xfrm>
            <a:off x="1835696" y="3429000"/>
            <a:ext cx="288032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直接箭头连接符 182"/>
          <p:cNvCxnSpPr/>
          <p:nvPr/>
        </p:nvCxnSpPr>
        <p:spPr>
          <a:xfrm>
            <a:off x="1835696" y="3501008"/>
            <a:ext cx="288032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直接连接符 185"/>
          <p:cNvCxnSpPr/>
          <p:nvPr/>
        </p:nvCxnSpPr>
        <p:spPr>
          <a:xfrm>
            <a:off x="2915816" y="3068960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矩形 186"/>
          <p:cNvSpPr/>
          <p:nvPr/>
        </p:nvSpPr>
        <p:spPr>
          <a:xfrm>
            <a:off x="3275856" y="2924944"/>
            <a:ext cx="2520280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红包以优惠券形式存入我的优惠券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cxnSp>
        <p:nvCxnSpPr>
          <p:cNvPr id="190" name="直接箭头连接符 189"/>
          <p:cNvCxnSpPr/>
          <p:nvPr/>
        </p:nvCxnSpPr>
        <p:spPr>
          <a:xfrm flipV="1">
            <a:off x="2915816" y="3356992"/>
            <a:ext cx="36004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直接箭头连接符 191"/>
          <p:cNvCxnSpPr/>
          <p:nvPr/>
        </p:nvCxnSpPr>
        <p:spPr>
          <a:xfrm>
            <a:off x="2915816" y="3573016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直接箭头连接符 194"/>
          <p:cNvCxnSpPr/>
          <p:nvPr/>
        </p:nvCxnSpPr>
        <p:spPr>
          <a:xfrm>
            <a:off x="2915816" y="3645024"/>
            <a:ext cx="36004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直接连接符 199"/>
          <p:cNvCxnSpPr/>
          <p:nvPr/>
        </p:nvCxnSpPr>
        <p:spPr>
          <a:xfrm>
            <a:off x="3995936" y="3356992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直接连接符 201"/>
          <p:cNvCxnSpPr/>
          <p:nvPr/>
        </p:nvCxnSpPr>
        <p:spPr>
          <a:xfrm flipV="1">
            <a:off x="3995936" y="3645024"/>
            <a:ext cx="1872208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矩形 212"/>
          <p:cNvSpPr/>
          <p:nvPr/>
        </p:nvSpPr>
        <p:spPr>
          <a:xfrm>
            <a:off x="5940152" y="3501008"/>
            <a:ext cx="1800200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以酒水形式存入存酒库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sp>
        <p:nvSpPr>
          <p:cNvPr id="214" name="矩形 213"/>
          <p:cNvSpPr/>
          <p:nvPr/>
        </p:nvSpPr>
        <p:spPr>
          <a:xfrm>
            <a:off x="6876256" y="2420888"/>
            <a:ext cx="864096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微信支付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cxnSp>
        <p:nvCxnSpPr>
          <p:cNvPr id="216" name="直接连接符 215"/>
          <p:cNvCxnSpPr/>
          <p:nvPr/>
        </p:nvCxnSpPr>
        <p:spPr>
          <a:xfrm flipV="1">
            <a:off x="3419872" y="3645024"/>
            <a:ext cx="2448272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直接连接符 218"/>
          <p:cNvCxnSpPr/>
          <p:nvPr/>
        </p:nvCxnSpPr>
        <p:spPr>
          <a:xfrm flipV="1">
            <a:off x="2123728" y="5373216"/>
            <a:ext cx="288032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直接连接符 220"/>
          <p:cNvCxnSpPr/>
          <p:nvPr/>
        </p:nvCxnSpPr>
        <p:spPr>
          <a:xfrm>
            <a:off x="2123728" y="5661248"/>
            <a:ext cx="288032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" name="矩形 224"/>
          <p:cNvSpPr/>
          <p:nvPr/>
        </p:nvSpPr>
        <p:spPr>
          <a:xfrm>
            <a:off x="2483768" y="5229200"/>
            <a:ext cx="648072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未开台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sp>
        <p:nvSpPr>
          <p:cNvPr id="226" name="矩形 225"/>
          <p:cNvSpPr/>
          <p:nvPr/>
        </p:nvSpPr>
        <p:spPr>
          <a:xfrm>
            <a:off x="2483768" y="5805264"/>
            <a:ext cx="648072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已开台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cxnSp>
        <p:nvCxnSpPr>
          <p:cNvPr id="230" name="直接连接符 229"/>
          <p:cNvCxnSpPr/>
          <p:nvPr/>
        </p:nvCxnSpPr>
        <p:spPr>
          <a:xfrm>
            <a:off x="1835696" y="5013176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1" name="矩形 230"/>
          <p:cNvSpPr/>
          <p:nvPr/>
        </p:nvSpPr>
        <p:spPr>
          <a:xfrm>
            <a:off x="2195736" y="4869160"/>
            <a:ext cx="4608512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选择时间，选择房台，选择顾问，预定酒水，邀请朋友，选择美女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cxnSp>
        <p:nvCxnSpPr>
          <p:cNvPr id="232" name="直接箭头连接符 231"/>
          <p:cNvCxnSpPr/>
          <p:nvPr/>
        </p:nvCxnSpPr>
        <p:spPr>
          <a:xfrm>
            <a:off x="2843808" y="458112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直接箭头连接符 234"/>
          <p:cNvCxnSpPr/>
          <p:nvPr/>
        </p:nvCxnSpPr>
        <p:spPr>
          <a:xfrm>
            <a:off x="4283968" y="458112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直接箭头连接符 235"/>
          <p:cNvCxnSpPr/>
          <p:nvPr/>
        </p:nvCxnSpPr>
        <p:spPr>
          <a:xfrm>
            <a:off x="1835696" y="3645024"/>
            <a:ext cx="288032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直接箭头连接符 239"/>
          <p:cNvCxnSpPr/>
          <p:nvPr/>
        </p:nvCxnSpPr>
        <p:spPr>
          <a:xfrm>
            <a:off x="6876256" y="5013176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2" name="矩形 241"/>
          <p:cNvSpPr/>
          <p:nvPr/>
        </p:nvSpPr>
        <p:spPr>
          <a:xfrm>
            <a:off x="7164288" y="4869160"/>
            <a:ext cx="864096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订位详情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sp>
        <p:nvSpPr>
          <p:cNvPr id="244" name="矩形 243"/>
          <p:cNvSpPr/>
          <p:nvPr/>
        </p:nvSpPr>
        <p:spPr>
          <a:xfrm>
            <a:off x="6588224" y="4293096"/>
            <a:ext cx="864096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微信支付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cxnSp>
        <p:nvCxnSpPr>
          <p:cNvPr id="245" name="直接连接符 244"/>
          <p:cNvCxnSpPr/>
          <p:nvPr/>
        </p:nvCxnSpPr>
        <p:spPr>
          <a:xfrm>
            <a:off x="7020272" y="4581128"/>
            <a:ext cx="432048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矩形 249"/>
          <p:cNvSpPr/>
          <p:nvPr/>
        </p:nvSpPr>
        <p:spPr>
          <a:xfrm>
            <a:off x="7596336" y="4293096"/>
            <a:ext cx="864096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免费订位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cxnSp>
        <p:nvCxnSpPr>
          <p:cNvPr id="255" name="直接连接符 254"/>
          <p:cNvCxnSpPr/>
          <p:nvPr/>
        </p:nvCxnSpPr>
        <p:spPr>
          <a:xfrm flipH="1">
            <a:off x="7740352" y="4581128"/>
            <a:ext cx="36004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7" name="矩形 266"/>
          <p:cNvSpPr/>
          <p:nvPr/>
        </p:nvSpPr>
        <p:spPr>
          <a:xfrm>
            <a:off x="1187624" y="5517232"/>
            <a:ext cx="864096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自助点单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cxnSp>
        <p:nvCxnSpPr>
          <p:cNvPr id="283" name="直接连接符 282"/>
          <p:cNvCxnSpPr/>
          <p:nvPr/>
        </p:nvCxnSpPr>
        <p:spPr>
          <a:xfrm>
            <a:off x="3203848" y="5373216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4" name="矩形 283"/>
          <p:cNvSpPr/>
          <p:nvPr/>
        </p:nvSpPr>
        <p:spPr>
          <a:xfrm>
            <a:off x="3563888" y="5229200"/>
            <a:ext cx="1008112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扫描二维码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sp>
        <p:nvSpPr>
          <p:cNvPr id="286" name="矩形 285"/>
          <p:cNvSpPr/>
          <p:nvPr/>
        </p:nvSpPr>
        <p:spPr>
          <a:xfrm>
            <a:off x="3563888" y="5877272"/>
            <a:ext cx="864096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自助点单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cxnSp>
        <p:nvCxnSpPr>
          <p:cNvPr id="287" name="直接箭头连接符 286"/>
          <p:cNvCxnSpPr/>
          <p:nvPr/>
        </p:nvCxnSpPr>
        <p:spPr>
          <a:xfrm>
            <a:off x="3203848" y="5949280"/>
            <a:ext cx="288032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直接连接符 290"/>
          <p:cNvCxnSpPr/>
          <p:nvPr/>
        </p:nvCxnSpPr>
        <p:spPr>
          <a:xfrm>
            <a:off x="4499992" y="6021288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6" name="矩形 295"/>
          <p:cNvSpPr/>
          <p:nvPr/>
        </p:nvSpPr>
        <p:spPr>
          <a:xfrm>
            <a:off x="4860032" y="5877272"/>
            <a:ext cx="864096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点单酒水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cxnSp>
        <p:nvCxnSpPr>
          <p:cNvPr id="297" name="直接连接符 296"/>
          <p:cNvCxnSpPr/>
          <p:nvPr/>
        </p:nvCxnSpPr>
        <p:spPr>
          <a:xfrm flipV="1">
            <a:off x="5796136" y="5805264"/>
            <a:ext cx="36004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直接连接符 298"/>
          <p:cNvCxnSpPr/>
          <p:nvPr/>
        </p:nvCxnSpPr>
        <p:spPr>
          <a:xfrm>
            <a:off x="5796136" y="6021288"/>
            <a:ext cx="36004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4" name="矩形 303"/>
          <p:cNvSpPr/>
          <p:nvPr/>
        </p:nvSpPr>
        <p:spPr>
          <a:xfrm>
            <a:off x="6228184" y="5661248"/>
            <a:ext cx="864096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会员支付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sp>
        <p:nvSpPr>
          <p:cNvPr id="307" name="矩形 306"/>
          <p:cNvSpPr/>
          <p:nvPr/>
        </p:nvSpPr>
        <p:spPr>
          <a:xfrm>
            <a:off x="6228184" y="6021288"/>
            <a:ext cx="864096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微信支付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cxnSp>
        <p:nvCxnSpPr>
          <p:cNvPr id="309" name="直接箭头连接符 308"/>
          <p:cNvCxnSpPr/>
          <p:nvPr/>
        </p:nvCxnSpPr>
        <p:spPr>
          <a:xfrm flipV="1">
            <a:off x="3203848" y="5733256"/>
            <a:ext cx="288032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2" name="矩形 311"/>
          <p:cNvSpPr/>
          <p:nvPr/>
        </p:nvSpPr>
        <p:spPr>
          <a:xfrm>
            <a:off x="3563888" y="5589240"/>
            <a:ext cx="648072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存酒库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cxnSp>
        <p:nvCxnSpPr>
          <p:cNvPr id="313" name="直接连接符 312"/>
          <p:cNvCxnSpPr/>
          <p:nvPr/>
        </p:nvCxnSpPr>
        <p:spPr>
          <a:xfrm>
            <a:off x="4283968" y="5733256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4" name="矩形 313"/>
          <p:cNvSpPr/>
          <p:nvPr/>
        </p:nvSpPr>
        <p:spPr>
          <a:xfrm>
            <a:off x="4644008" y="5589240"/>
            <a:ext cx="504056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取酒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cxnSp>
        <p:nvCxnSpPr>
          <p:cNvPr id="315" name="直接连接符 314"/>
          <p:cNvCxnSpPr/>
          <p:nvPr/>
        </p:nvCxnSpPr>
        <p:spPr>
          <a:xfrm>
            <a:off x="251520" y="260648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" name="矩形 316"/>
          <p:cNvSpPr/>
          <p:nvPr/>
        </p:nvSpPr>
        <p:spPr>
          <a:xfrm>
            <a:off x="611560" y="116632"/>
            <a:ext cx="576064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功能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cxnSp>
        <p:nvCxnSpPr>
          <p:cNvPr id="318" name="直接箭头连接符 317"/>
          <p:cNvCxnSpPr/>
          <p:nvPr/>
        </p:nvCxnSpPr>
        <p:spPr>
          <a:xfrm>
            <a:off x="251520" y="54868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9" name="矩形 318"/>
          <p:cNvSpPr/>
          <p:nvPr/>
        </p:nvSpPr>
        <p:spPr>
          <a:xfrm>
            <a:off x="611560" y="404664"/>
            <a:ext cx="576064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跳转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sp>
        <p:nvSpPr>
          <p:cNvPr id="334" name="矩形 333"/>
          <p:cNvSpPr/>
          <p:nvPr/>
        </p:nvSpPr>
        <p:spPr>
          <a:xfrm>
            <a:off x="7956376" y="5301208"/>
            <a:ext cx="1008112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已订位列表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sp>
        <p:nvSpPr>
          <p:cNvPr id="338" name="矩形 337"/>
          <p:cNvSpPr/>
          <p:nvPr/>
        </p:nvSpPr>
        <p:spPr>
          <a:xfrm>
            <a:off x="611560" y="692696"/>
            <a:ext cx="576064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成功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sp>
        <p:nvSpPr>
          <p:cNvPr id="344" name="矩形 343"/>
          <p:cNvSpPr/>
          <p:nvPr/>
        </p:nvSpPr>
        <p:spPr>
          <a:xfrm>
            <a:off x="7812360" y="1988840"/>
            <a:ext cx="1008112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我的会员卡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cxnSp>
        <p:nvCxnSpPr>
          <p:cNvPr id="349" name="直接连接符 348"/>
          <p:cNvCxnSpPr/>
          <p:nvPr/>
        </p:nvCxnSpPr>
        <p:spPr>
          <a:xfrm flipH="1">
            <a:off x="7236296" y="5157192"/>
            <a:ext cx="216024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1" name="矩形 350"/>
          <p:cNvSpPr/>
          <p:nvPr/>
        </p:nvSpPr>
        <p:spPr>
          <a:xfrm>
            <a:off x="6156176" y="5301208"/>
            <a:ext cx="1008112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删除，退订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cxnSp>
        <p:nvCxnSpPr>
          <p:cNvPr id="353" name="直接箭头连接符 352"/>
          <p:cNvCxnSpPr/>
          <p:nvPr/>
        </p:nvCxnSpPr>
        <p:spPr>
          <a:xfrm flipH="1" flipV="1">
            <a:off x="7596336" y="5157192"/>
            <a:ext cx="28803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7" name="直接连接符 366"/>
          <p:cNvCxnSpPr/>
          <p:nvPr/>
        </p:nvCxnSpPr>
        <p:spPr>
          <a:xfrm>
            <a:off x="7020272" y="4581128"/>
            <a:ext cx="1656184" cy="288032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3" name="直接连接符 372"/>
          <p:cNvCxnSpPr/>
          <p:nvPr/>
        </p:nvCxnSpPr>
        <p:spPr>
          <a:xfrm>
            <a:off x="8100392" y="4581128"/>
            <a:ext cx="576064" cy="288032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5" name="直接连接符 384"/>
          <p:cNvCxnSpPr/>
          <p:nvPr/>
        </p:nvCxnSpPr>
        <p:spPr>
          <a:xfrm flipV="1">
            <a:off x="611560" y="1124744"/>
            <a:ext cx="504056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" name="直接连接符 386"/>
          <p:cNvCxnSpPr/>
          <p:nvPr/>
        </p:nvCxnSpPr>
        <p:spPr>
          <a:xfrm flipV="1">
            <a:off x="683568" y="1628800"/>
            <a:ext cx="36004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9" name="直接连接符 388"/>
          <p:cNvCxnSpPr/>
          <p:nvPr/>
        </p:nvCxnSpPr>
        <p:spPr>
          <a:xfrm>
            <a:off x="755576" y="2276872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1" name="直接连接符 390"/>
          <p:cNvCxnSpPr/>
          <p:nvPr/>
        </p:nvCxnSpPr>
        <p:spPr>
          <a:xfrm>
            <a:off x="755576" y="2420888"/>
            <a:ext cx="360040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4" name="直接连接符 393"/>
          <p:cNvCxnSpPr/>
          <p:nvPr/>
        </p:nvCxnSpPr>
        <p:spPr>
          <a:xfrm>
            <a:off x="683568" y="2420888"/>
            <a:ext cx="432048" cy="2520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7" name="直接连接符 396"/>
          <p:cNvCxnSpPr/>
          <p:nvPr/>
        </p:nvCxnSpPr>
        <p:spPr>
          <a:xfrm>
            <a:off x="611560" y="2492896"/>
            <a:ext cx="504056" cy="30963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矩形 120"/>
          <p:cNvSpPr/>
          <p:nvPr/>
        </p:nvSpPr>
        <p:spPr>
          <a:xfrm flipH="1">
            <a:off x="6804248" y="4797152"/>
            <a:ext cx="21602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 smtClean="0">
                <a:solidFill>
                  <a:srgbClr val="FFC000"/>
                </a:solidFill>
              </a:rPr>
              <a:t>1</a:t>
            </a:r>
            <a:endParaRPr lang="zh-CN" altLang="en-US" sz="1200" dirty="0"/>
          </a:p>
        </p:txBody>
      </p:sp>
      <p:sp>
        <p:nvSpPr>
          <p:cNvPr id="122" name="矩形 121"/>
          <p:cNvSpPr/>
          <p:nvPr/>
        </p:nvSpPr>
        <p:spPr>
          <a:xfrm flipH="1">
            <a:off x="7020272" y="4581128"/>
            <a:ext cx="21602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 smtClean="0">
                <a:solidFill>
                  <a:srgbClr val="FFC000"/>
                </a:solidFill>
              </a:rPr>
              <a:t>1</a:t>
            </a:r>
            <a:endParaRPr lang="zh-CN" altLang="en-US" sz="1200" dirty="0"/>
          </a:p>
        </p:txBody>
      </p:sp>
      <p:sp>
        <p:nvSpPr>
          <p:cNvPr id="123" name="矩形 122"/>
          <p:cNvSpPr/>
          <p:nvPr/>
        </p:nvSpPr>
        <p:spPr>
          <a:xfrm flipH="1">
            <a:off x="7812358" y="4448145"/>
            <a:ext cx="21602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 smtClean="0">
                <a:solidFill>
                  <a:srgbClr val="FFC000"/>
                </a:solidFill>
              </a:rPr>
              <a:t>1</a:t>
            </a:r>
            <a:endParaRPr lang="zh-CN" altLang="en-US" sz="1200" dirty="0"/>
          </a:p>
        </p:txBody>
      </p:sp>
      <p:cxnSp>
        <p:nvCxnSpPr>
          <p:cNvPr id="134" name="直接连接符 133"/>
          <p:cNvCxnSpPr/>
          <p:nvPr/>
        </p:nvCxnSpPr>
        <p:spPr>
          <a:xfrm>
            <a:off x="6516216" y="2348880"/>
            <a:ext cx="288032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下箭头 116"/>
          <p:cNvSpPr/>
          <p:nvPr/>
        </p:nvSpPr>
        <p:spPr>
          <a:xfrm rot="14421189">
            <a:off x="7992144" y="2202197"/>
            <a:ext cx="72477" cy="4558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9" name="下箭头 118"/>
          <p:cNvSpPr/>
          <p:nvPr/>
        </p:nvSpPr>
        <p:spPr>
          <a:xfrm rot="16907900">
            <a:off x="5579206" y="3203249"/>
            <a:ext cx="45719" cy="6238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0" name="下箭头 119"/>
          <p:cNvSpPr/>
          <p:nvPr/>
        </p:nvSpPr>
        <p:spPr>
          <a:xfrm rot="2988573">
            <a:off x="4370591" y="5427230"/>
            <a:ext cx="74174" cy="2612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4" name="下箭头 123"/>
          <p:cNvSpPr/>
          <p:nvPr/>
        </p:nvSpPr>
        <p:spPr>
          <a:xfrm rot="654211">
            <a:off x="4459369" y="5516901"/>
            <a:ext cx="45719" cy="3362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6" name="下箭头 125"/>
          <p:cNvSpPr/>
          <p:nvPr/>
        </p:nvSpPr>
        <p:spPr>
          <a:xfrm rot="15290231">
            <a:off x="7518712" y="5252549"/>
            <a:ext cx="45719" cy="7766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8" name="下箭头 127"/>
          <p:cNvSpPr/>
          <p:nvPr/>
        </p:nvSpPr>
        <p:spPr>
          <a:xfrm rot="14616940" flipH="1">
            <a:off x="7703367" y="5268572"/>
            <a:ext cx="49623" cy="12342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2" name="下箭头 131"/>
          <p:cNvSpPr/>
          <p:nvPr/>
        </p:nvSpPr>
        <p:spPr>
          <a:xfrm rot="1152172">
            <a:off x="8575270" y="4866252"/>
            <a:ext cx="45719" cy="37478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6" name="下箭头 135"/>
          <p:cNvSpPr/>
          <p:nvPr/>
        </p:nvSpPr>
        <p:spPr>
          <a:xfrm rot="16200000" flipH="1">
            <a:off x="372677" y="669836"/>
            <a:ext cx="45719" cy="2880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79512" y="1196752"/>
            <a:ext cx="720080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现场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1259632" y="980728"/>
            <a:ext cx="1152128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场所现场直播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1331640" y="1268760"/>
            <a:ext cx="936104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主播直播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1331640" y="1556792"/>
            <a:ext cx="936104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场所录播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331640" y="1844824"/>
            <a:ext cx="904728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我要直播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179512" y="2348880"/>
            <a:ext cx="720080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我的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1367136" y="2348880"/>
            <a:ext cx="864096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个人中心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1367136" y="2708920"/>
            <a:ext cx="792088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会员卡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1367136" y="3068960"/>
            <a:ext cx="1008112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成长中心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1367136" y="3356992"/>
            <a:ext cx="1008112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我的乐币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1367136" y="3645024"/>
            <a:ext cx="1008112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收到的礼物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1367136" y="3933056"/>
            <a:ext cx="792088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许愿池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1367136" y="4221088"/>
            <a:ext cx="504056" cy="20764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设置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1367136" y="4509120"/>
            <a:ext cx="504056" cy="20764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帮助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2626768" y="2708920"/>
            <a:ext cx="1080120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会员卡详情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sp>
        <p:nvSpPr>
          <p:cNvPr id="68" name="矩形 67"/>
          <p:cNvSpPr/>
          <p:nvPr/>
        </p:nvSpPr>
        <p:spPr>
          <a:xfrm>
            <a:off x="4138936" y="2708920"/>
            <a:ext cx="1080120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会员卡充值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sp>
        <p:nvSpPr>
          <p:cNvPr id="69" name="矩形 68"/>
          <p:cNvSpPr/>
          <p:nvPr/>
        </p:nvSpPr>
        <p:spPr>
          <a:xfrm>
            <a:off x="5291064" y="2708920"/>
            <a:ext cx="1296144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会员卡修改密码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sp>
        <p:nvSpPr>
          <p:cNvPr id="70" name="矩形 69"/>
          <p:cNvSpPr/>
          <p:nvPr/>
        </p:nvSpPr>
        <p:spPr>
          <a:xfrm>
            <a:off x="6659216" y="2708920"/>
            <a:ext cx="1296144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会员卡消费记录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sp>
        <p:nvSpPr>
          <p:cNvPr id="90" name="矩形 89"/>
          <p:cNvSpPr/>
          <p:nvPr/>
        </p:nvSpPr>
        <p:spPr>
          <a:xfrm>
            <a:off x="2807296" y="3068960"/>
            <a:ext cx="1152128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每日签到任务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sp>
        <p:nvSpPr>
          <p:cNvPr id="91" name="矩形 90"/>
          <p:cNvSpPr/>
          <p:nvPr/>
        </p:nvSpPr>
        <p:spPr>
          <a:xfrm>
            <a:off x="4031432" y="3068960"/>
            <a:ext cx="864096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任务列表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sp>
        <p:nvSpPr>
          <p:cNvPr id="92" name="矩形 91"/>
          <p:cNvSpPr/>
          <p:nvPr/>
        </p:nvSpPr>
        <p:spPr>
          <a:xfrm>
            <a:off x="4967536" y="3068960"/>
            <a:ext cx="864096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积分等级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sp>
        <p:nvSpPr>
          <p:cNvPr id="94" name="矩形 93"/>
          <p:cNvSpPr/>
          <p:nvPr/>
        </p:nvSpPr>
        <p:spPr>
          <a:xfrm>
            <a:off x="6263680" y="3068960"/>
            <a:ext cx="864096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等级介绍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sp>
        <p:nvSpPr>
          <p:cNvPr id="96" name="矩形 95"/>
          <p:cNvSpPr/>
          <p:nvPr/>
        </p:nvSpPr>
        <p:spPr>
          <a:xfrm>
            <a:off x="3743400" y="3356992"/>
            <a:ext cx="1152128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乐币消费记录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sp>
        <p:nvSpPr>
          <p:cNvPr id="98" name="矩形 97"/>
          <p:cNvSpPr/>
          <p:nvPr/>
        </p:nvSpPr>
        <p:spPr>
          <a:xfrm>
            <a:off x="5327576" y="3356992"/>
            <a:ext cx="864096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乐币充值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sp>
        <p:nvSpPr>
          <p:cNvPr id="100" name="矩形 99"/>
          <p:cNvSpPr/>
          <p:nvPr/>
        </p:nvSpPr>
        <p:spPr>
          <a:xfrm>
            <a:off x="2807296" y="3645024"/>
            <a:ext cx="1296144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收到的礼物列表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sp>
        <p:nvSpPr>
          <p:cNvPr id="105" name="矩形 104"/>
          <p:cNvSpPr/>
          <p:nvPr/>
        </p:nvSpPr>
        <p:spPr>
          <a:xfrm>
            <a:off x="2591272" y="3933056"/>
            <a:ext cx="504056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许愿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sp>
        <p:nvSpPr>
          <p:cNvPr id="107" name="矩形 106"/>
          <p:cNvSpPr/>
          <p:nvPr/>
        </p:nvSpPr>
        <p:spPr>
          <a:xfrm>
            <a:off x="3167336" y="3933056"/>
            <a:ext cx="1296144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实现的愿望列表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sp>
        <p:nvSpPr>
          <p:cNvPr id="109" name="矩形 108"/>
          <p:cNvSpPr/>
          <p:nvPr/>
        </p:nvSpPr>
        <p:spPr>
          <a:xfrm>
            <a:off x="2303240" y="4221088"/>
            <a:ext cx="2232248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账号（绑定手机），修改密码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sp>
        <p:nvSpPr>
          <p:cNvPr id="110" name="矩形 109"/>
          <p:cNvSpPr/>
          <p:nvPr/>
        </p:nvSpPr>
        <p:spPr>
          <a:xfrm>
            <a:off x="4607496" y="4221088"/>
            <a:ext cx="648072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黑名单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sp>
        <p:nvSpPr>
          <p:cNvPr id="111" name="矩形 110"/>
          <p:cNvSpPr/>
          <p:nvPr/>
        </p:nvSpPr>
        <p:spPr>
          <a:xfrm>
            <a:off x="5327576" y="4221088"/>
            <a:ext cx="1008112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设置关联码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sp>
        <p:nvSpPr>
          <p:cNvPr id="112" name="矩形 111"/>
          <p:cNvSpPr/>
          <p:nvPr/>
        </p:nvSpPr>
        <p:spPr>
          <a:xfrm>
            <a:off x="6407696" y="4221088"/>
            <a:ext cx="864096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清除缓存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sp>
        <p:nvSpPr>
          <p:cNvPr id="113" name="矩形 112"/>
          <p:cNvSpPr/>
          <p:nvPr/>
        </p:nvSpPr>
        <p:spPr>
          <a:xfrm>
            <a:off x="7343800" y="4221088"/>
            <a:ext cx="864096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隐私设置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sp>
        <p:nvSpPr>
          <p:cNvPr id="115" name="矩形 114"/>
          <p:cNvSpPr/>
          <p:nvPr/>
        </p:nvSpPr>
        <p:spPr>
          <a:xfrm>
            <a:off x="8279904" y="4221088"/>
            <a:ext cx="864096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退出登陆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sp>
        <p:nvSpPr>
          <p:cNvPr id="116" name="矩形 115"/>
          <p:cNvSpPr/>
          <p:nvPr/>
        </p:nvSpPr>
        <p:spPr>
          <a:xfrm>
            <a:off x="2303240" y="4509120"/>
            <a:ext cx="864096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常见问题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sp>
        <p:nvSpPr>
          <p:cNvPr id="117" name="矩形 116"/>
          <p:cNvSpPr/>
          <p:nvPr/>
        </p:nvSpPr>
        <p:spPr>
          <a:xfrm>
            <a:off x="3239344" y="4509120"/>
            <a:ext cx="864096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意见反馈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sp>
        <p:nvSpPr>
          <p:cNvPr id="118" name="矩形 117"/>
          <p:cNvSpPr/>
          <p:nvPr/>
        </p:nvSpPr>
        <p:spPr>
          <a:xfrm>
            <a:off x="4175448" y="4509120"/>
            <a:ext cx="855712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联系客服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sp>
        <p:nvSpPr>
          <p:cNvPr id="119" name="矩形 118"/>
          <p:cNvSpPr/>
          <p:nvPr/>
        </p:nvSpPr>
        <p:spPr>
          <a:xfrm>
            <a:off x="5111552" y="4509120"/>
            <a:ext cx="504056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关于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cxnSp>
        <p:nvCxnSpPr>
          <p:cNvPr id="106" name="直接连接符 105"/>
          <p:cNvCxnSpPr/>
          <p:nvPr/>
        </p:nvCxnSpPr>
        <p:spPr>
          <a:xfrm>
            <a:off x="107504" y="260648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矩形 119"/>
          <p:cNvSpPr/>
          <p:nvPr/>
        </p:nvSpPr>
        <p:spPr>
          <a:xfrm>
            <a:off x="467544" y="116632"/>
            <a:ext cx="576064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功能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cxnSp>
        <p:nvCxnSpPr>
          <p:cNvPr id="121" name="直接箭头连接符 120"/>
          <p:cNvCxnSpPr/>
          <p:nvPr/>
        </p:nvCxnSpPr>
        <p:spPr>
          <a:xfrm>
            <a:off x="107504" y="54868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矩形 121"/>
          <p:cNvSpPr/>
          <p:nvPr/>
        </p:nvSpPr>
        <p:spPr>
          <a:xfrm>
            <a:off x="467544" y="404664"/>
            <a:ext cx="576064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跳转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sp>
        <p:nvSpPr>
          <p:cNvPr id="124" name="矩形 123"/>
          <p:cNvSpPr/>
          <p:nvPr/>
        </p:nvSpPr>
        <p:spPr>
          <a:xfrm>
            <a:off x="467544" y="692696"/>
            <a:ext cx="576064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成功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cxnSp>
        <p:nvCxnSpPr>
          <p:cNvPr id="125" name="直接箭头连接符 124"/>
          <p:cNvCxnSpPr/>
          <p:nvPr/>
        </p:nvCxnSpPr>
        <p:spPr>
          <a:xfrm>
            <a:off x="971600" y="134076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直接箭头连接符 126"/>
          <p:cNvCxnSpPr/>
          <p:nvPr/>
        </p:nvCxnSpPr>
        <p:spPr>
          <a:xfrm>
            <a:off x="971600" y="1412776"/>
            <a:ext cx="28803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直接箭头连接符 128"/>
          <p:cNvCxnSpPr/>
          <p:nvPr/>
        </p:nvCxnSpPr>
        <p:spPr>
          <a:xfrm flipV="1">
            <a:off x="971600" y="1052736"/>
            <a:ext cx="28803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直接箭头连接符 130"/>
          <p:cNvCxnSpPr/>
          <p:nvPr/>
        </p:nvCxnSpPr>
        <p:spPr>
          <a:xfrm>
            <a:off x="971600" y="1484784"/>
            <a:ext cx="28803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直接箭头连接符 133"/>
          <p:cNvCxnSpPr/>
          <p:nvPr/>
        </p:nvCxnSpPr>
        <p:spPr>
          <a:xfrm>
            <a:off x="2555776" y="1124744"/>
            <a:ext cx="57606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直接箭头连接符 134"/>
          <p:cNvCxnSpPr/>
          <p:nvPr/>
        </p:nvCxnSpPr>
        <p:spPr>
          <a:xfrm>
            <a:off x="2411760" y="1412776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直接箭头连接符 135"/>
          <p:cNvCxnSpPr/>
          <p:nvPr/>
        </p:nvCxnSpPr>
        <p:spPr>
          <a:xfrm flipV="1">
            <a:off x="2411760" y="1412776"/>
            <a:ext cx="72008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矩形 139"/>
          <p:cNvSpPr/>
          <p:nvPr/>
        </p:nvSpPr>
        <p:spPr>
          <a:xfrm>
            <a:off x="3203848" y="1268760"/>
            <a:ext cx="864096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播放页面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cxnSp>
        <p:nvCxnSpPr>
          <p:cNvPr id="141" name="直接箭头连接符 140"/>
          <p:cNvCxnSpPr/>
          <p:nvPr/>
        </p:nvCxnSpPr>
        <p:spPr>
          <a:xfrm>
            <a:off x="2339752" y="198884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矩形 145"/>
          <p:cNvSpPr/>
          <p:nvPr/>
        </p:nvSpPr>
        <p:spPr>
          <a:xfrm>
            <a:off x="2699792" y="1844824"/>
            <a:ext cx="792088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直播</a:t>
            </a:r>
            <a:r>
              <a:rPr lang="en-US" altLang="zh-CN" sz="1200" dirty="0" smtClean="0">
                <a:solidFill>
                  <a:srgbClr val="FFC000"/>
                </a:solidFill>
              </a:rPr>
              <a:t>APP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cxnSp>
        <p:nvCxnSpPr>
          <p:cNvPr id="147" name="直接箭头连接符 146"/>
          <p:cNvCxnSpPr/>
          <p:nvPr/>
        </p:nvCxnSpPr>
        <p:spPr>
          <a:xfrm>
            <a:off x="1007096" y="2492896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直接箭头连接符 147"/>
          <p:cNvCxnSpPr/>
          <p:nvPr/>
        </p:nvCxnSpPr>
        <p:spPr>
          <a:xfrm>
            <a:off x="2303240" y="2492896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矩形 148"/>
          <p:cNvSpPr/>
          <p:nvPr/>
        </p:nvSpPr>
        <p:spPr>
          <a:xfrm>
            <a:off x="2663280" y="2348880"/>
            <a:ext cx="864096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个人编辑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cxnSp>
        <p:nvCxnSpPr>
          <p:cNvPr id="150" name="直接箭头连接符 149"/>
          <p:cNvCxnSpPr/>
          <p:nvPr/>
        </p:nvCxnSpPr>
        <p:spPr>
          <a:xfrm>
            <a:off x="2266728" y="2852936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直接连接符 150"/>
          <p:cNvCxnSpPr/>
          <p:nvPr/>
        </p:nvCxnSpPr>
        <p:spPr>
          <a:xfrm>
            <a:off x="3778896" y="2852936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直接连接符 151"/>
          <p:cNvCxnSpPr/>
          <p:nvPr/>
        </p:nvCxnSpPr>
        <p:spPr>
          <a:xfrm>
            <a:off x="3599384" y="2492896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矩形 152"/>
          <p:cNvSpPr/>
          <p:nvPr/>
        </p:nvSpPr>
        <p:spPr>
          <a:xfrm>
            <a:off x="3959424" y="2204864"/>
            <a:ext cx="5112568" cy="36004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设置头像，照片墙，私密照，年龄，签名，职业，星座，地址，情感状态，</a:t>
            </a:r>
            <a:endParaRPr lang="en-US" altLang="zh-CN" sz="1200" dirty="0" smtClean="0">
              <a:solidFill>
                <a:srgbClr val="FFC000"/>
              </a:solidFill>
            </a:endParaRPr>
          </a:p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个性标签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cxnSp>
        <p:nvCxnSpPr>
          <p:cNvPr id="154" name="直接连接符 153"/>
          <p:cNvCxnSpPr/>
          <p:nvPr/>
        </p:nvCxnSpPr>
        <p:spPr>
          <a:xfrm>
            <a:off x="2447256" y="3212976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直接箭头连接符 154"/>
          <p:cNvCxnSpPr/>
          <p:nvPr/>
        </p:nvCxnSpPr>
        <p:spPr>
          <a:xfrm>
            <a:off x="5903640" y="3212976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直接连接符 155"/>
          <p:cNvCxnSpPr/>
          <p:nvPr/>
        </p:nvCxnSpPr>
        <p:spPr>
          <a:xfrm>
            <a:off x="2447256" y="3501008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矩形 156"/>
          <p:cNvSpPr/>
          <p:nvPr/>
        </p:nvSpPr>
        <p:spPr>
          <a:xfrm>
            <a:off x="2807296" y="3356992"/>
            <a:ext cx="864096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乐币余额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cxnSp>
        <p:nvCxnSpPr>
          <p:cNvPr id="158" name="直接箭头连接符 157"/>
          <p:cNvCxnSpPr/>
          <p:nvPr/>
        </p:nvCxnSpPr>
        <p:spPr>
          <a:xfrm>
            <a:off x="4967536" y="350100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直接连接符 158"/>
          <p:cNvCxnSpPr/>
          <p:nvPr/>
        </p:nvCxnSpPr>
        <p:spPr>
          <a:xfrm>
            <a:off x="6263680" y="3501008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矩形 159"/>
          <p:cNvSpPr/>
          <p:nvPr/>
        </p:nvSpPr>
        <p:spPr>
          <a:xfrm>
            <a:off x="6623720" y="3356992"/>
            <a:ext cx="864096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微信支付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cxnSp>
        <p:nvCxnSpPr>
          <p:cNvPr id="161" name="直接箭头连接符 160"/>
          <p:cNvCxnSpPr/>
          <p:nvPr/>
        </p:nvCxnSpPr>
        <p:spPr>
          <a:xfrm>
            <a:off x="2447256" y="378904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直接连接符 162"/>
          <p:cNvCxnSpPr/>
          <p:nvPr/>
        </p:nvCxnSpPr>
        <p:spPr>
          <a:xfrm>
            <a:off x="2231232" y="4077072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直接连接符 163"/>
          <p:cNvCxnSpPr/>
          <p:nvPr/>
        </p:nvCxnSpPr>
        <p:spPr>
          <a:xfrm>
            <a:off x="1943200" y="4365104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矩形 167"/>
          <p:cNvSpPr/>
          <p:nvPr/>
        </p:nvSpPr>
        <p:spPr>
          <a:xfrm>
            <a:off x="8495928" y="4797152"/>
            <a:ext cx="504056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登陆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cxnSp>
        <p:nvCxnSpPr>
          <p:cNvPr id="169" name="直接连接符 168"/>
          <p:cNvCxnSpPr/>
          <p:nvPr/>
        </p:nvCxnSpPr>
        <p:spPr>
          <a:xfrm>
            <a:off x="8135888" y="4941168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矩形 169"/>
          <p:cNvSpPr/>
          <p:nvPr/>
        </p:nvSpPr>
        <p:spPr>
          <a:xfrm>
            <a:off x="7559824" y="4797152"/>
            <a:ext cx="504056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注册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sp>
        <p:nvSpPr>
          <p:cNvPr id="171" name="矩形 170"/>
          <p:cNvSpPr/>
          <p:nvPr/>
        </p:nvSpPr>
        <p:spPr>
          <a:xfrm>
            <a:off x="6623720" y="4797152"/>
            <a:ext cx="864096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忘记密码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cxnSp>
        <p:nvCxnSpPr>
          <p:cNvPr id="172" name="直接连接符 171"/>
          <p:cNvCxnSpPr/>
          <p:nvPr/>
        </p:nvCxnSpPr>
        <p:spPr>
          <a:xfrm>
            <a:off x="1943200" y="4653136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矩形 172"/>
          <p:cNvSpPr/>
          <p:nvPr/>
        </p:nvSpPr>
        <p:spPr>
          <a:xfrm>
            <a:off x="1367136" y="4869160"/>
            <a:ext cx="1224136" cy="20764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附近场所列表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cxnSp>
        <p:nvCxnSpPr>
          <p:cNvPr id="174" name="直接连接符 173"/>
          <p:cNvCxnSpPr/>
          <p:nvPr/>
        </p:nvCxnSpPr>
        <p:spPr>
          <a:xfrm>
            <a:off x="2663280" y="5013176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矩形 174"/>
          <p:cNvSpPr/>
          <p:nvPr/>
        </p:nvSpPr>
        <p:spPr>
          <a:xfrm>
            <a:off x="3023320" y="4869160"/>
            <a:ext cx="1224136" cy="20764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场所列表分类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sp>
        <p:nvSpPr>
          <p:cNvPr id="176" name="矩形 175"/>
          <p:cNvSpPr/>
          <p:nvPr/>
        </p:nvSpPr>
        <p:spPr>
          <a:xfrm>
            <a:off x="4319464" y="4869160"/>
            <a:ext cx="1224136" cy="20764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关注场所列表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sp>
        <p:nvSpPr>
          <p:cNvPr id="177" name="矩形 176"/>
          <p:cNvSpPr/>
          <p:nvPr/>
        </p:nvSpPr>
        <p:spPr>
          <a:xfrm>
            <a:off x="1367136" y="5157192"/>
            <a:ext cx="504056" cy="20764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分享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sp>
        <p:nvSpPr>
          <p:cNvPr id="178" name="矩形 177"/>
          <p:cNvSpPr/>
          <p:nvPr/>
        </p:nvSpPr>
        <p:spPr>
          <a:xfrm>
            <a:off x="1367136" y="5445224"/>
            <a:ext cx="1008112" cy="20764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时间选择器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sp>
        <p:nvSpPr>
          <p:cNvPr id="179" name="矩形 178"/>
          <p:cNvSpPr/>
          <p:nvPr/>
        </p:nvSpPr>
        <p:spPr>
          <a:xfrm>
            <a:off x="1367136" y="5733256"/>
            <a:ext cx="504056" cy="20764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支付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cxnSp>
        <p:nvCxnSpPr>
          <p:cNvPr id="180" name="直接连接符 179"/>
          <p:cNvCxnSpPr/>
          <p:nvPr/>
        </p:nvCxnSpPr>
        <p:spPr>
          <a:xfrm>
            <a:off x="1943200" y="5877272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矩形 180"/>
          <p:cNvSpPr/>
          <p:nvPr/>
        </p:nvSpPr>
        <p:spPr>
          <a:xfrm>
            <a:off x="2303240" y="5733256"/>
            <a:ext cx="864096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微信支付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sp>
        <p:nvSpPr>
          <p:cNvPr id="182" name="矩形 181"/>
          <p:cNvSpPr/>
          <p:nvPr/>
        </p:nvSpPr>
        <p:spPr>
          <a:xfrm>
            <a:off x="3239344" y="5733256"/>
            <a:ext cx="1008112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支付宝支付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sp>
        <p:nvSpPr>
          <p:cNvPr id="183" name="矩形 182"/>
          <p:cNvSpPr/>
          <p:nvPr/>
        </p:nvSpPr>
        <p:spPr>
          <a:xfrm>
            <a:off x="4319464" y="5733256"/>
            <a:ext cx="864096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银联支付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sp>
        <p:nvSpPr>
          <p:cNvPr id="184" name="矩形 183"/>
          <p:cNvSpPr/>
          <p:nvPr/>
        </p:nvSpPr>
        <p:spPr>
          <a:xfrm>
            <a:off x="1367136" y="6021288"/>
            <a:ext cx="828600" cy="20764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消息推送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sp>
        <p:nvSpPr>
          <p:cNvPr id="93" name="下箭头 92"/>
          <p:cNvSpPr/>
          <p:nvPr/>
        </p:nvSpPr>
        <p:spPr>
          <a:xfrm rot="16200000" flipH="1">
            <a:off x="228661" y="669836"/>
            <a:ext cx="45719" cy="2880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5" name="下箭头 94"/>
          <p:cNvSpPr/>
          <p:nvPr/>
        </p:nvSpPr>
        <p:spPr>
          <a:xfrm flipH="1">
            <a:off x="8702745" y="4509120"/>
            <a:ext cx="45719" cy="2160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79512" y="1052736"/>
            <a:ext cx="720080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邀约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699792" y="6093296"/>
            <a:ext cx="936104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筛选列表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5652120" y="5805264"/>
            <a:ext cx="2987824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话题点赞，分享，评论，回复评论，举报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179512" y="6093296"/>
            <a:ext cx="720080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话题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sp>
        <p:nvSpPr>
          <p:cNvPr id="11" name="下箭头 10"/>
          <p:cNvSpPr/>
          <p:nvPr/>
        </p:nvSpPr>
        <p:spPr>
          <a:xfrm>
            <a:off x="539552" y="476672"/>
            <a:ext cx="45719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2843808" y="1340768"/>
            <a:ext cx="4464496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内容，图片，时间，类型，买单，消费，酒水，男生，女生约定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179512" y="3933056"/>
            <a:ext cx="1152128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附近的人列表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1763688" y="3933056"/>
            <a:ext cx="1152128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附近的人详情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3347864" y="3933056"/>
            <a:ext cx="1368152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关注，取消关注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1763688" y="4293096"/>
            <a:ext cx="864096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他的动态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8028384" y="3933056"/>
            <a:ext cx="1043608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留言，评论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4788024" y="3933056"/>
            <a:ext cx="1296144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对话，赠送礼物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6156176" y="3933056"/>
            <a:ext cx="1800200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设置备注，举报，拉黑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5652120" y="6453336"/>
            <a:ext cx="936104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匿名评论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179512" y="6597352"/>
            <a:ext cx="864096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发布话题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1475656" y="6597352"/>
            <a:ext cx="2520280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内容，图片，话题类型，匿名发布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3059832" y="4293096"/>
            <a:ext cx="2232248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动态点赞，评论，分享，举报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3059832" y="4581128"/>
            <a:ext cx="2232248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同意，取消，退出，举报邀约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5364088" y="4581128"/>
            <a:ext cx="1728193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邀约详情，评论，分享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3059832" y="4869160"/>
            <a:ext cx="864096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礼物列表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3203848" y="5157192"/>
            <a:ext cx="1944216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他的许愿，实现他的愿望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1763688" y="4581128"/>
            <a:ext cx="864096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他的邀约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1763688" y="4869160"/>
            <a:ext cx="864096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他的礼物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1763688" y="5157192"/>
            <a:ext cx="1008112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他的许愿池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cxnSp>
        <p:nvCxnSpPr>
          <p:cNvPr id="45" name="直接连接符 44"/>
          <p:cNvCxnSpPr/>
          <p:nvPr/>
        </p:nvCxnSpPr>
        <p:spPr>
          <a:xfrm>
            <a:off x="107504" y="260648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矩形 45"/>
          <p:cNvSpPr/>
          <p:nvPr/>
        </p:nvSpPr>
        <p:spPr>
          <a:xfrm>
            <a:off x="467544" y="116632"/>
            <a:ext cx="576064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功能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cxnSp>
        <p:nvCxnSpPr>
          <p:cNvPr id="54" name="直接箭头连接符 53"/>
          <p:cNvCxnSpPr/>
          <p:nvPr/>
        </p:nvCxnSpPr>
        <p:spPr>
          <a:xfrm>
            <a:off x="107504" y="54868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矩形 54"/>
          <p:cNvSpPr/>
          <p:nvPr/>
        </p:nvSpPr>
        <p:spPr>
          <a:xfrm>
            <a:off x="467544" y="404664"/>
            <a:ext cx="576064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跳转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467544" y="692696"/>
            <a:ext cx="576064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成功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cxnSp>
        <p:nvCxnSpPr>
          <p:cNvPr id="59" name="直接连接符 58"/>
          <p:cNvCxnSpPr/>
          <p:nvPr/>
        </p:nvCxnSpPr>
        <p:spPr>
          <a:xfrm flipV="1">
            <a:off x="971600" y="980728"/>
            <a:ext cx="43204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矩形 59"/>
          <p:cNvSpPr/>
          <p:nvPr/>
        </p:nvSpPr>
        <p:spPr>
          <a:xfrm>
            <a:off x="1475656" y="836712"/>
            <a:ext cx="936104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邀约列表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cxnSp>
        <p:nvCxnSpPr>
          <p:cNvPr id="62" name="直接连接符 61"/>
          <p:cNvCxnSpPr/>
          <p:nvPr/>
        </p:nvCxnSpPr>
        <p:spPr>
          <a:xfrm flipV="1">
            <a:off x="2483768" y="836712"/>
            <a:ext cx="36004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矩形 62"/>
          <p:cNvSpPr/>
          <p:nvPr/>
        </p:nvSpPr>
        <p:spPr>
          <a:xfrm>
            <a:off x="2915816" y="764704"/>
            <a:ext cx="936104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筛选列表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cxnSp>
        <p:nvCxnSpPr>
          <p:cNvPr id="65" name="直接连接符 64"/>
          <p:cNvCxnSpPr/>
          <p:nvPr/>
        </p:nvCxnSpPr>
        <p:spPr>
          <a:xfrm>
            <a:off x="2483768" y="980728"/>
            <a:ext cx="36004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矩形 66"/>
          <p:cNvSpPr/>
          <p:nvPr/>
        </p:nvSpPr>
        <p:spPr>
          <a:xfrm>
            <a:off x="2915816" y="1052736"/>
            <a:ext cx="936104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分类列表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cxnSp>
        <p:nvCxnSpPr>
          <p:cNvPr id="68" name="直接连接符 67"/>
          <p:cNvCxnSpPr/>
          <p:nvPr/>
        </p:nvCxnSpPr>
        <p:spPr>
          <a:xfrm>
            <a:off x="971600" y="1196752"/>
            <a:ext cx="432048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矩形 70"/>
          <p:cNvSpPr/>
          <p:nvPr/>
        </p:nvSpPr>
        <p:spPr>
          <a:xfrm>
            <a:off x="1475656" y="1340768"/>
            <a:ext cx="864096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发布邀约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cxnSp>
        <p:nvCxnSpPr>
          <p:cNvPr id="73" name="直接连接符 72"/>
          <p:cNvCxnSpPr/>
          <p:nvPr/>
        </p:nvCxnSpPr>
        <p:spPr>
          <a:xfrm>
            <a:off x="2411760" y="1484784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接连接符 74"/>
          <p:cNvCxnSpPr/>
          <p:nvPr/>
        </p:nvCxnSpPr>
        <p:spPr>
          <a:xfrm>
            <a:off x="2411760" y="1556792"/>
            <a:ext cx="36004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矩形 76"/>
          <p:cNvSpPr/>
          <p:nvPr/>
        </p:nvSpPr>
        <p:spPr>
          <a:xfrm>
            <a:off x="2843809" y="1628800"/>
            <a:ext cx="864096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邀请朋友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cxnSp>
        <p:nvCxnSpPr>
          <p:cNvPr id="79" name="直接连接符 78"/>
          <p:cNvCxnSpPr/>
          <p:nvPr/>
        </p:nvCxnSpPr>
        <p:spPr>
          <a:xfrm>
            <a:off x="2411760" y="1628800"/>
            <a:ext cx="36004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矩形 81"/>
          <p:cNvSpPr/>
          <p:nvPr/>
        </p:nvSpPr>
        <p:spPr>
          <a:xfrm>
            <a:off x="2843808" y="1916832"/>
            <a:ext cx="864096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选择场所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cxnSp>
        <p:nvCxnSpPr>
          <p:cNvPr id="86" name="直接箭头连接符 85"/>
          <p:cNvCxnSpPr/>
          <p:nvPr/>
        </p:nvCxnSpPr>
        <p:spPr>
          <a:xfrm>
            <a:off x="3779912" y="1772816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接箭头连接符 86"/>
          <p:cNvCxnSpPr/>
          <p:nvPr/>
        </p:nvCxnSpPr>
        <p:spPr>
          <a:xfrm>
            <a:off x="3779912" y="206084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矩形 87"/>
          <p:cNvSpPr/>
          <p:nvPr/>
        </p:nvSpPr>
        <p:spPr>
          <a:xfrm>
            <a:off x="4139952" y="1628800"/>
            <a:ext cx="1656184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附近的人，我的关注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sp>
        <p:nvSpPr>
          <p:cNvPr id="89" name="矩形 88"/>
          <p:cNvSpPr/>
          <p:nvPr/>
        </p:nvSpPr>
        <p:spPr>
          <a:xfrm>
            <a:off x="4139952" y="1916832"/>
            <a:ext cx="864096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场所列表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cxnSp>
        <p:nvCxnSpPr>
          <p:cNvPr id="90" name="直接箭头连接符 89"/>
          <p:cNvCxnSpPr/>
          <p:nvPr/>
        </p:nvCxnSpPr>
        <p:spPr>
          <a:xfrm>
            <a:off x="3995936" y="98072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接连接符 90"/>
          <p:cNvCxnSpPr/>
          <p:nvPr/>
        </p:nvCxnSpPr>
        <p:spPr>
          <a:xfrm flipV="1">
            <a:off x="1979712" y="620688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矩形 92"/>
          <p:cNvSpPr/>
          <p:nvPr/>
        </p:nvSpPr>
        <p:spPr>
          <a:xfrm>
            <a:off x="1475656" y="332656"/>
            <a:ext cx="3168352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我感兴趣，取消申请，退出，举报活动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sp>
        <p:nvSpPr>
          <p:cNvPr id="94" name="矩形 93"/>
          <p:cNvSpPr/>
          <p:nvPr/>
        </p:nvSpPr>
        <p:spPr>
          <a:xfrm>
            <a:off x="4355976" y="836712"/>
            <a:ext cx="864096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邀约详情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cxnSp>
        <p:nvCxnSpPr>
          <p:cNvPr id="95" name="直接连接符 94"/>
          <p:cNvCxnSpPr/>
          <p:nvPr/>
        </p:nvCxnSpPr>
        <p:spPr>
          <a:xfrm>
            <a:off x="4716016" y="485056"/>
            <a:ext cx="216024" cy="2796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接连接符 98"/>
          <p:cNvCxnSpPr/>
          <p:nvPr/>
        </p:nvCxnSpPr>
        <p:spPr>
          <a:xfrm>
            <a:off x="5292080" y="980728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矩形 100"/>
          <p:cNvSpPr/>
          <p:nvPr/>
        </p:nvSpPr>
        <p:spPr>
          <a:xfrm>
            <a:off x="5652120" y="836712"/>
            <a:ext cx="1800200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评论，回复评论，分享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cxnSp>
        <p:nvCxnSpPr>
          <p:cNvPr id="104" name="直接连接符 103"/>
          <p:cNvCxnSpPr/>
          <p:nvPr/>
        </p:nvCxnSpPr>
        <p:spPr>
          <a:xfrm>
            <a:off x="5076056" y="2060848"/>
            <a:ext cx="1224136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直接连接符 106"/>
          <p:cNvCxnSpPr/>
          <p:nvPr/>
        </p:nvCxnSpPr>
        <p:spPr>
          <a:xfrm>
            <a:off x="5868144" y="1772816"/>
            <a:ext cx="432048" cy="288032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接连接符 109"/>
          <p:cNvCxnSpPr/>
          <p:nvPr/>
        </p:nvCxnSpPr>
        <p:spPr>
          <a:xfrm flipH="1">
            <a:off x="6300192" y="1637256"/>
            <a:ext cx="594125" cy="423592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矩形 112"/>
          <p:cNvSpPr/>
          <p:nvPr/>
        </p:nvSpPr>
        <p:spPr>
          <a:xfrm>
            <a:off x="6804248" y="2132856"/>
            <a:ext cx="1152128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我发布的邀约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sp>
        <p:nvSpPr>
          <p:cNvPr id="114" name="矩形 113"/>
          <p:cNvSpPr/>
          <p:nvPr/>
        </p:nvSpPr>
        <p:spPr>
          <a:xfrm>
            <a:off x="6948264" y="2708920"/>
            <a:ext cx="936104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邀约列表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cxnSp>
        <p:nvCxnSpPr>
          <p:cNvPr id="115" name="直接箭头连接符 114"/>
          <p:cNvCxnSpPr/>
          <p:nvPr/>
        </p:nvCxnSpPr>
        <p:spPr>
          <a:xfrm>
            <a:off x="7380312" y="2420888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矩形 117"/>
          <p:cNvSpPr/>
          <p:nvPr/>
        </p:nvSpPr>
        <p:spPr>
          <a:xfrm>
            <a:off x="6012160" y="3212976"/>
            <a:ext cx="2664296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解散，完结，评分，删除活动，群聊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cxnSp>
        <p:nvCxnSpPr>
          <p:cNvPr id="120" name="直接连接符 119"/>
          <p:cNvCxnSpPr/>
          <p:nvPr/>
        </p:nvCxnSpPr>
        <p:spPr>
          <a:xfrm flipV="1">
            <a:off x="7452320" y="2996952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直接箭头连接符 121"/>
          <p:cNvCxnSpPr/>
          <p:nvPr/>
        </p:nvCxnSpPr>
        <p:spPr>
          <a:xfrm flipH="1">
            <a:off x="6588224" y="2852936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矩形 122"/>
          <p:cNvSpPr/>
          <p:nvPr/>
        </p:nvSpPr>
        <p:spPr>
          <a:xfrm>
            <a:off x="5652120" y="2708920"/>
            <a:ext cx="864096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邀约详情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cxnSp>
        <p:nvCxnSpPr>
          <p:cNvPr id="127" name="直接连接符 126"/>
          <p:cNvCxnSpPr/>
          <p:nvPr/>
        </p:nvCxnSpPr>
        <p:spPr>
          <a:xfrm>
            <a:off x="5292080" y="2852936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矩形 127"/>
          <p:cNvSpPr/>
          <p:nvPr/>
        </p:nvSpPr>
        <p:spPr>
          <a:xfrm>
            <a:off x="3923928" y="2708920"/>
            <a:ext cx="1296144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申请人列表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cxnSp>
        <p:nvCxnSpPr>
          <p:cNvPr id="129" name="直接连接符 128"/>
          <p:cNvCxnSpPr/>
          <p:nvPr/>
        </p:nvCxnSpPr>
        <p:spPr>
          <a:xfrm>
            <a:off x="4572000" y="2492896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矩形 130"/>
          <p:cNvSpPr/>
          <p:nvPr/>
        </p:nvSpPr>
        <p:spPr>
          <a:xfrm>
            <a:off x="4139952" y="2204864"/>
            <a:ext cx="864096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处理申请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sp>
        <p:nvSpPr>
          <p:cNvPr id="136" name="矩形 135"/>
          <p:cNvSpPr/>
          <p:nvPr/>
        </p:nvSpPr>
        <p:spPr>
          <a:xfrm>
            <a:off x="4932040" y="116632"/>
            <a:ext cx="864096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申请成功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sp>
        <p:nvSpPr>
          <p:cNvPr id="139" name="矩形 138"/>
          <p:cNvSpPr/>
          <p:nvPr/>
        </p:nvSpPr>
        <p:spPr>
          <a:xfrm>
            <a:off x="6156176" y="332656"/>
            <a:ext cx="1152128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我参与的邀约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cxnSp>
        <p:nvCxnSpPr>
          <p:cNvPr id="140" name="直接箭头连接符 139"/>
          <p:cNvCxnSpPr/>
          <p:nvPr/>
        </p:nvCxnSpPr>
        <p:spPr>
          <a:xfrm flipH="1">
            <a:off x="7956376" y="404664"/>
            <a:ext cx="360040" cy="23762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直接连接符 142"/>
          <p:cNvCxnSpPr/>
          <p:nvPr/>
        </p:nvCxnSpPr>
        <p:spPr>
          <a:xfrm>
            <a:off x="7380312" y="404664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直接连接符 148"/>
          <p:cNvCxnSpPr/>
          <p:nvPr/>
        </p:nvCxnSpPr>
        <p:spPr>
          <a:xfrm flipH="1">
            <a:off x="7956376" y="2708920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矩形 153"/>
          <p:cNvSpPr/>
          <p:nvPr/>
        </p:nvSpPr>
        <p:spPr>
          <a:xfrm>
            <a:off x="5076056" y="3645024"/>
            <a:ext cx="3528392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撤销，退出，评分，删除活动，邀请好友，群聊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cxnSp>
        <p:nvCxnSpPr>
          <p:cNvPr id="156" name="直接连接符 155"/>
          <p:cNvCxnSpPr/>
          <p:nvPr/>
        </p:nvCxnSpPr>
        <p:spPr>
          <a:xfrm flipV="1">
            <a:off x="8964488" y="2708920"/>
            <a:ext cx="0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直接连接符 159"/>
          <p:cNvCxnSpPr/>
          <p:nvPr/>
        </p:nvCxnSpPr>
        <p:spPr>
          <a:xfrm>
            <a:off x="8676456" y="3573016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矩形 166"/>
          <p:cNvSpPr/>
          <p:nvPr/>
        </p:nvSpPr>
        <p:spPr>
          <a:xfrm>
            <a:off x="1475656" y="2060848"/>
            <a:ext cx="855712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被邀约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cxnSp>
        <p:nvCxnSpPr>
          <p:cNvPr id="168" name="直接连接符 167"/>
          <p:cNvCxnSpPr/>
          <p:nvPr/>
        </p:nvCxnSpPr>
        <p:spPr>
          <a:xfrm>
            <a:off x="971600" y="1268760"/>
            <a:ext cx="432048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直接箭头连接符 169"/>
          <p:cNvCxnSpPr/>
          <p:nvPr/>
        </p:nvCxnSpPr>
        <p:spPr>
          <a:xfrm>
            <a:off x="1907704" y="2348880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矩形 172"/>
          <p:cNvSpPr/>
          <p:nvPr/>
        </p:nvSpPr>
        <p:spPr>
          <a:xfrm>
            <a:off x="1403648" y="2708920"/>
            <a:ext cx="1080120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被邀约列表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cxnSp>
        <p:nvCxnSpPr>
          <p:cNvPr id="174" name="直接连接符 173"/>
          <p:cNvCxnSpPr/>
          <p:nvPr/>
        </p:nvCxnSpPr>
        <p:spPr>
          <a:xfrm flipV="1">
            <a:off x="1907704" y="2996952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矩形 174"/>
          <p:cNvSpPr/>
          <p:nvPr/>
        </p:nvSpPr>
        <p:spPr>
          <a:xfrm>
            <a:off x="1475656" y="3212976"/>
            <a:ext cx="864096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处理邀约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sp>
        <p:nvSpPr>
          <p:cNvPr id="176" name="矩形 175"/>
          <p:cNvSpPr/>
          <p:nvPr/>
        </p:nvSpPr>
        <p:spPr>
          <a:xfrm>
            <a:off x="8100392" y="141277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C000"/>
                </a:solidFill>
              </a:rPr>
              <a:t>1</a:t>
            </a:r>
            <a:endParaRPr lang="zh-CN" altLang="en-US" dirty="0"/>
          </a:p>
        </p:txBody>
      </p:sp>
      <p:cxnSp>
        <p:nvCxnSpPr>
          <p:cNvPr id="177" name="直接连接符 176"/>
          <p:cNvCxnSpPr/>
          <p:nvPr/>
        </p:nvCxnSpPr>
        <p:spPr>
          <a:xfrm flipH="1">
            <a:off x="5436096" y="2996952"/>
            <a:ext cx="576064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矩形 182"/>
          <p:cNvSpPr/>
          <p:nvPr/>
        </p:nvSpPr>
        <p:spPr>
          <a:xfrm>
            <a:off x="8748464" y="270892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C000"/>
                </a:solidFill>
              </a:rPr>
              <a:t>1</a:t>
            </a:r>
            <a:endParaRPr lang="zh-CN" altLang="en-US" dirty="0"/>
          </a:p>
        </p:txBody>
      </p:sp>
      <p:sp>
        <p:nvSpPr>
          <p:cNvPr id="186" name="矩形 185"/>
          <p:cNvSpPr/>
          <p:nvPr/>
        </p:nvSpPr>
        <p:spPr>
          <a:xfrm>
            <a:off x="4499992" y="3140968"/>
            <a:ext cx="864096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参与日志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sp>
        <p:nvSpPr>
          <p:cNvPr id="187" name="矩形 186"/>
          <p:cNvSpPr/>
          <p:nvPr/>
        </p:nvSpPr>
        <p:spPr>
          <a:xfrm>
            <a:off x="5580112" y="2996952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C000"/>
                </a:solidFill>
              </a:rPr>
              <a:t>1</a:t>
            </a:r>
            <a:endParaRPr lang="zh-CN" altLang="en-US" dirty="0"/>
          </a:p>
        </p:txBody>
      </p:sp>
      <p:cxnSp>
        <p:nvCxnSpPr>
          <p:cNvPr id="188" name="直接箭头连接符 187"/>
          <p:cNvCxnSpPr/>
          <p:nvPr/>
        </p:nvCxnSpPr>
        <p:spPr>
          <a:xfrm>
            <a:off x="1403648" y="407707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直接箭头连接符 188"/>
          <p:cNvCxnSpPr/>
          <p:nvPr/>
        </p:nvCxnSpPr>
        <p:spPr>
          <a:xfrm>
            <a:off x="1403648" y="4149080"/>
            <a:ext cx="28803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直接连接符 191"/>
          <p:cNvCxnSpPr/>
          <p:nvPr/>
        </p:nvCxnSpPr>
        <p:spPr>
          <a:xfrm>
            <a:off x="2699792" y="4437112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直接连接符 192"/>
          <p:cNvCxnSpPr/>
          <p:nvPr/>
        </p:nvCxnSpPr>
        <p:spPr>
          <a:xfrm>
            <a:off x="2699792" y="4725144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直接连接符 193"/>
          <p:cNvCxnSpPr/>
          <p:nvPr/>
        </p:nvCxnSpPr>
        <p:spPr>
          <a:xfrm>
            <a:off x="2699792" y="5013176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直接连接符 194"/>
          <p:cNvCxnSpPr/>
          <p:nvPr/>
        </p:nvCxnSpPr>
        <p:spPr>
          <a:xfrm>
            <a:off x="2843808" y="5301208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直接连接符 195"/>
          <p:cNvCxnSpPr/>
          <p:nvPr/>
        </p:nvCxnSpPr>
        <p:spPr>
          <a:xfrm>
            <a:off x="2987824" y="4077072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矩形 196"/>
          <p:cNvSpPr/>
          <p:nvPr/>
        </p:nvSpPr>
        <p:spPr>
          <a:xfrm>
            <a:off x="1331640" y="6093296"/>
            <a:ext cx="936104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邀约列表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cxnSp>
        <p:nvCxnSpPr>
          <p:cNvPr id="198" name="直接连接符 197"/>
          <p:cNvCxnSpPr/>
          <p:nvPr/>
        </p:nvCxnSpPr>
        <p:spPr>
          <a:xfrm>
            <a:off x="971600" y="6237312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直接连接符 198"/>
          <p:cNvCxnSpPr/>
          <p:nvPr/>
        </p:nvCxnSpPr>
        <p:spPr>
          <a:xfrm>
            <a:off x="2339752" y="6237312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直接连接符 199"/>
          <p:cNvCxnSpPr/>
          <p:nvPr/>
        </p:nvCxnSpPr>
        <p:spPr>
          <a:xfrm>
            <a:off x="1115616" y="6696744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直接箭头连接符 201"/>
          <p:cNvCxnSpPr/>
          <p:nvPr/>
        </p:nvCxnSpPr>
        <p:spPr>
          <a:xfrm>
            <a:off x="539552" y="6381328"/>
            <a:ext cx="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直接连接符 204"/>
          <p:cNvCxnSpPr/>
          <p:nvPr/>
        </p:nvCxnSpPr>
        <p:spPr>
          <a:xfrm flipV="1">
            <a:off x="1763688" y="6381328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直接连接符 206"/>
          <p:cNvCxnSpPr/>
          <p:nvPr/>
        </p:nvCxnSpPr>
        <p:spPr>
          <a:xfrm>
            <a:off x="1763688" y="6453336"/>
            <a:ext cx="23042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直接箭头连接符 211"/>
          <p:cNvCxnSpPr/>
          <p:nvPr/>
        </p:nvCxnSpPr>
        <p:spPr>
          <a:xfrm>
            <a:off x="3707904" y="6237312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直接连接符 214"/>
          <p:cNvCxnSpPr/>
          <p:nvPr/>
        </p:nvCxnSpPr>
        <p:spPr>
          <a:xfrm>
            <a:off x="4067944" y="6237312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8" name="矩形 217"/>
          <p:cNvSpPr/>
          <p:nvPr/>
        </p:nvSpPr>
        <p:spPr>
          <a:xfrm>
            <a:off x="4644007" y="6093296"/>
            <a:ext cx="1028659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话题详情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cxnSp>
        <p:nvCxnSpPr>
          <p:cNvPr id="220" name="直接连接符 219"/>
          <p:cNvCxnSpPr/>
          <p:nvPr/>
        </p:nvCxnSpPr>
        <p:spPr>
          <a:xfrm>
            <a:off x="1835696" y="5904656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直接连接符 223"/>
          <p:cNvCxnSpPr/>
          <p:nvPr/>
        </p:nvCxnSpPr>
        <p:spPr>
          <a:xfrm>
            <a:off x="1835696" y="5877272"/>
            <a:ext cx="37444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直接连接符 224"/>
          <p:cNvCxnSpPr/>
          <p:nvPr/>
        </p:nvCxnSpPr>
        <p:spPr>
          <a:xfrm>
            <a:off x="3131840" y="5904656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直接连接符 231"/>
          <p:cNvCxnSpPr/>
          <p:nvPr/>
        </p:nvCxnSpPr>
        <p:spPr>
          <a:xfrm flipH="1">
            <a:off x="5724128" y="6237312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直接连接符 234"/>
          <p:cNvCxnSpPr/>
          <p:nvPr/>
        </p:nvCxnSpPr>
        <p:spPr>
          <a:xfrm>
            <a:off x="5940152" y="6093296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矩形 118"/>
          <p:cNvSpPr/>
          <p:nvPr/>
        </p:nvSpPr>
        <p:spPr>
          <a:xfrm>
            <a:off x="179512" y="5517232"/>
            <a:ext cx="648072" cy="20764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新朋友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sp>
        <p:nvSpPr>
          <p:cNvPr id="121" name="矩形 120"/>
          <p:cNvSpPr/>
          <p:nvPr/>
        </p:nvSpPr>
        <p:spPr>
          <a:xfrm>
            <a:off x="1259632" y="5517232"/>
            <a:ext cx="1152128" cy="20764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处理好友申请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cxnSp>
        <p:nvCxnSpPr>
          <p:cNvPr id="124" name="直接连接符 123"/>
          <p:cNvCxnSpPr/>
          <p:nvPr/>
        </p:nvCxnSpPr>
        <p:spPr>
          <a:xfrm>
            <a:off x="899592" y="5661248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矩形 124"/>
          <p:cNvSpPr/>
          <p:nvPr/>
        </p:nvSpPr>
        <p:spPr>
          <a:xfrm>
            <a:off x="2555776" y="5517232"/>
            <a:ext cx="936104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我的关注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sp>
        <p:nvSpPr>
          <p:cNvPr id="130" name="矩形 129"/>
          <p:cNvSpPr/>
          <p:nvPr/>
        </p:nvSpPr>
        <p:spPr>
          <a:xfrm>
            <a:off x="3923928" y="5517232"/>
            <a:ext cx="936104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关注列表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sp>
        <p:nvSpPr>
          <p:cNvPr id="132" name="矩形 131"/>
          <p:cNvSpPr/>
          <p:nvPr/>
        </p:nvSpPr>
        <p:spPr>
          <a:xfrm>
            <a:off x="5004048" y="5517232"/>
            <a:ext cx="936104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我的粉丝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sp>
        <p:nvSpPr>
          <p:cNvPr id="135" name="矩形 134"/>
          <p:cNvSpPr/>
          <p:nvPr/>
        </p:nvSpPr>
        <p:spPr>
          <a:xfrm>
            <a:off x="6372200" y="5517232"/>
            <a:ext cx="936104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粉丝列表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cxnSp>
        <p:nvCxnSpPr>
          <p:cNvPr id="137" name="直接箭头连接符 136"/>
          <p:cNvCxnSpPr/>
          <p:nvPr/>
        </p:nvCxnSpPr>
        <p:spPr>
          <a:xfrm>
            <a:off x="3563888" y="566124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直接箭头连接符 137"/>
          <p:cNvCxnSpPr/>
          <p:nvPr/>
        </p:nvCxnSpPr>
        <p:spPr>
          <a:xfrm>
            <a:off x="6012160" y="566124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矩形 150"/>
          <p:cNvSpPr/>
          <p:nvPr/>
        </p:nvSpPr>
        <p:spPr>
          <a:xfrm>
            <a:off x="6372200" y="5085184"/>
            <a:ext cx="936104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添加好友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cxnSp>
        <p:nvCxnSpPr>
          <p:cNvPr id="152" name="直接连接符 151"/>
          <p:cNvCxnSpPr/>
          <p:nvPr/>
        </p:nvCxnSpPr>
        <p:spPr>
          <a:xfrm>
            <a:off x="7380312" y="5229200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矩形 152"/>
          <p:cNvSpPr/>
          <p:nvPr/>
        </p:nvSpPr>
        <p:spPr>
          <a:xfrm>
            <a:off x="7740352" y="5085184"/>
            <a:ext cx="1368152" cy="21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rgbClr val="FFC000"/>
                </a:solidFill>
              </a:rPr>
              <a:t>手机号</a:t>
            </a:r>
            <a:r>
              <a:rPr lang="en-US" altLang="zh-CN" sz="1200" dirty="0" smtClean="0">
                <a:solidFill>
                  <a:srgbClr val="FFC000"/>
                </a:solidFill>
              </a:rPr>
              <a:t>/</a:t>
            </a:r>
            <a:r>
              <a:rPr lang="zh-CN" altLang="en-US" sz="1200" dirty="0" smtClean="0">
                <a:solidFill>
                  <a:srgbClr val="FFC000"/>
                </a:solidFill>
              </a:rPr>
              <a:t>乐号搜索</a:t>
            </a:r>
            <a:endParaRPr lang="zh-CN" altLang="en-US" sz="1200" dirty="0">
              <a:solidFill>
                <a:srgbClr val="FFC000"/>
              </a:solidFill>
            </a:endParaRPr>
          </a:p>
        </p:txBody>
      </p:sp>
      <p:sp>
        <p:nvSpPr>
          <p:cNvPr id="126" name="下箭头 125"/>
          <p:cNvSpPr/>
          <p:nvPr/>
        </p:nvSpPr>
        <p:spPr>
          <a:xfrm rot="16200000" flipH="1">
            <a:off x="228661" y="669836"/>
            <a:ext cx="45719" cy="2880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4" name="下箭头 133"/>
          <p:cNvSpPr/>
          <p:nvPr/>
        </p:nvSpPr>
        <p:spPr>
          <a:xfrm rot="16200000" flipH="1">
            <a:off x="5364088" y="-243408"/>
            <a:ext cx="72009" cy="136815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1" name="下箭头 140"/>
          <p:cNvSpPr/>
          <p:nvPr/>
        </p:nvSpPr>
        <p:spPr>
          <a:xfrm rot="17748540" flipH="1">
            <a:off x="6499927" y="1926090"/>
            <a:ext cx="45719" cy="4600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669925" y="2818765"/>
            <a:ext cx="391795" cy="213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p>
            <a:r>
              <a:rPr lang="zh-CN" altLang="zh-CN" sz="800"/>
              <a:t>登录</a:t>
            </a:r>
            <a:endParaRPr lang="zh-CN" altLang="zh-CN" sz="800"/>
          </a:p>
        </p:txBody>
      </p:sp>
      <p:cxnSp>
        <p:nvCxnSpPr>
          <p:cNvPr id="129" name="直接箭头连接符 128"/>
          <p:cNvCxnSpPr/>
          <p:nvPr/>
        </p:nvCxnSpPr>
        <p:spPr>
          <a:xfrm flipV="1">
            <a:off x="1125220" y="2348865"/>
            <a:ext cx="638810" cy="4749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接箭头连接符 2"/>
          <p:cNvCxnSpPr/>
          <p:nvPr/>
        </p:nvCxnSpPr>
        <p:spPr>
          <a:xfrm>
            <a:off x="2084070" y="4341495"/>
            <a:ext cx="40005" cy="6711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箭头连接符 3"/>
          <p:cNvCxnSpPr>
            <a:endCxn id="36" idx="1"/>
          </p:cNvCxnSpPr>
          <p:nvPr/>
        </p:nvCxnSpPr>
        <p:spPr>
          <a:xfrm flipV="1">
            <a:off x="2195830" y="3607435"/>
            <a:ext cx="248285" cy="469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箭头连接符 4"/>
          <p:cNvCxnSpPr/>
          <p:nvPr/>
        </p:nvCxnSpPr>
        <p:spPr>
          <a:xfrm flipV="1">
            <a:off x="2195830" y="3932555"/>
            <a:ext cx="360045" cy="1936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箭头连接符 5"/>
          <p:cNvCxnSpPr/>
          <p:nvPr/>
        </p:nvCxnSpPr>
        <p:spPr>
          <a:xfrm flipV="1">
            <a:off x="2211070" y="4149090"/>
            <a:ext cx="416560" cy="488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箭头连接符 6"/>
          <p:cNvCxnSpPr/>
          <p:nvPr/>
        </p:nvCxnSpPr>
        <p:spPr>
          <a:xfrm flipV="1">
            <a:off x="3284855" y="4221480"/>
            <a:ext cx="639445" cy="5632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箭头连接符 7"/>
          <p:cNvCxnSpPr/>
          <p:nvPr/>
        </p:nvCxnSpPr>
        <p:spPr>
          <a:xfrm>
            <a:off x="2123440" y="5758180"/>
            <a:ext cx="360680" cy="5511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箭头连接符 8"/>
          <p:cNvCxnSpPr/>
          <p:nvPr/>
        </p:nvCxnSpPr>
        <p:spPr>
          <a:xfrm>
            <a:off x="2155825" y="5755640"/>
            <a:ext cx="328295" cy="495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箭头连接符 9"/>
          <p:cNvCxnSpPr/>
          <p:nvPr/>
        </p:nvCxnSpPr>
        <p:spPr>
          <a:xfrm flipV="1">
            <a:off x="2155875" y="5450111"/>
            <a:ext cx="28803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/>
          <p:nvPr/>
        </p:nvCxnSpPr>
        <p:spPr>
          <a:xfrm>
            <a:off x="1097915" y="3112135"/>
            <a:ext cx="593725" cy="25539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箭头连接符 11"/>
          <p:cNvCxnSpPr/>
          <p:nvPr/>
        </p:nvCxnSpPr>
        <p:spPr>
          <a:xfrm>
            <a:off x="1115695" y="2996565"/>
            <a:ext cx="575945" cy="12242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箭头连接符 12"/>
          <p:cNvCxnSpPr/>
          <p:nvPr/>
        </p:nvCxnSpPr>
        <p:spPr>
          <a:xfrm>
            <a:off x="1118870" y="2996565"/>
            <a:ext cx="572770" cy="6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箭头连接符 13"/>
          <p:cNvCxnSpPr/>
          <p:nvPr/>
        </p:nvCxnSpPr>
        <p:spPr>
          <a:xfrm flipV="1">
            <a:off x="1061720" y="836295"/>
            <a:ext cx="702310" cy="19824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1819275" y="754380"/>
            <a:ext cx="664845" cy="213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p>
            <a:r>
              <a:rPr lang="zh-CN" altLang="zh-CN" sz="800"/>
              <a:t>房台列表</a:t>
            </a:r>
            <a:endParaRPr lang="zh-CN" altLang="zh-CN" sz="800"/>
          </a:p>
        </p:txBody>
      </p:sp>
      <p:sp>
        <p:nvSpPr>
          <p:cNvPr id="16" name="文本框 15"/>
          <p:cNvSpPr txBox="1"/>
          <p:nvPr/>
        </p:nvSpPr>
        <p:spPr>
          <a:xfrm>
            <a:off x="1804035" y="2271395"/>
            <a:ext cx="391795" cy="213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p>
            <a:r>
              <a:rPr lang="zh-CN" altLang="zh-CN" sz="800"/>
              <a:t>预定</a:t>
            </a:r>
            <a:endParaRPr lang="zh-CN" altLang="zh-CN" sz="800"/>
          </a:p>
        </p:txBody>
      </p:sp>
      <p:sp>
        <p:nvSpPr>
          <p:cNvPr id="17" name="文本框 16"/>
          <p:cNvSpPr txBox="1"/>
          <p:nvPr/>
        </p:nvSpPr>
        <p:spPr>
          <a:xfrm>
            <a:off x="1764030" y="2890520"/>
            <a:ext cx="391795" cy="213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p>
            <a:r>
              <a:rPr lang="zh-CN" altLang="zh-CN" sz="800"/>
              <a:t>收款</a:t>
            </a:r>
            <a:endParaRPr lang="zh-CN" altLang="zh-CN" sz="800"/>
          </a:p>
        </p:txBody>
      </p:sp>
      <p:sp>
        <p:nvSpPr>
          <p:cNvPr id="18" name="文本框 17"/>
          <p:cNvSpPr txBox="1"/>
          <p:nvPr/>
        </p:nvSpPr>
        <p:spPr>
          <a:xfrm>
            <a:off x="1764030" y="4126230"/>
            <a:ext cx="391795" cy="213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p>
            <a:r>
              <a:rPr lang="zh-CN" altLang="zh-CN" sz="800"/>
              <a:t>查询</a:t>
            </a:r>
            <a:endParaRPr lang="zh-CN" altLang="zh-CN" sz="800"/>
          </a:p>
        </p:txBody>
      </p:sp>
      <p:sp>
        <p:nvSpPr>
          <p:cNvPr id="19" name="文本框 18"/>
          <p:cNvSpPr txBox="1"/>
          <p:nvPr/>
        </p:nvSpPr>
        <p:spPr>
          <a:xfrm>
            <a:off x="1764030" y="5542280"/>
            <a:ext cx="391795" cy="213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p>
            <a:r>
              <a:rPr lang="zh-CN" altLang="zh-CN" sz="800"/>
              <a:t>设置</a:t>
            </a:r>
            <a:endParaRPr lang="zh-CN" altLang="zh-CN" sz="800"/>
          </a:p>
        </p:txBody>
      </p:sp>
      <p:sp>
        <p:nvSpPr>
          <p:cNvPr id="20" name="文本框 19"/>
          <p:cNvSpPr txBox="1"/>
          <p:nvPr/>
        </p:nvSpPr>
        <p:spPr>
          <a:xfrm>
            <a:off x="2552700" y="5755640"/>
            <a:ext cx="732155" cy="213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p>
            <a:r>
              <a:rPr lang="zh-CN" altLang="zh-CN" sz="800"/>
              <a:t>房台初始化</a:t>
            </a:r>
            <a:endParaRPr lang="zh-CN" altLang="zh-CN" sz="800"/>
          </a:p>
        </p:txBody>
      </p:sp>
      <p:sp>
        <p:nvSpPr>
          <p:cNvPr id="21" name="文本框 20"/>
          <p:cNvSpPr txBox="1"/>
          <p:nvPr/>
        </p:nvSpPr>
        <p:spPr>
          <a:xfrm>
            <a:off x="2552065" y="5328920"/>
            <a:ext cx="732790" cy="213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p>
            <a:r>
              <a:rPr lang="zh-CN" altLang="zh-CN" sz="800"/>
              <a:t>打印机设置</a:t>
            </a:r>
            <a:endParaRPr lang="zh-CN" altLang="zh-CN" sz="800"/>
          </a:p>
        </p:txBody>
      </p:sp>
      <p:sp>
        <p:nvSpPr>
          <p:cNvPr id="22" name="文本框 21"/>
          <p:cNvSpPr txBox="1"/>
          <p:nvPr/>
        </p:nvSpPr>
        <p:spPr>
          <a:xfrm>
            <a:off x="2552700" y="6223000"/>
            <a:ext cx="732155" cy="213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p>
            <a:r>
              <a:rPr lang="zh-CN" altLang="zh-CN" sz="800"/>
              <a:t>退出登录</a:t>
            </a:r>
            <a:endParaRPr lang="zh-CN" altLang="zh-CN" sz="800"/>
          </a:p>
        </p:txBody>
      </p:sp>
      <p:cxnSp>
        <p:nvCxnSpPr>
          <p:cNvPr id="23" name="直接箭头连接符 22"/>
          <p:cNvCxnSpPr/>
          <p:nvPr/>
        </p:nvCxnSpPr>
        <p:spPr>
          <a:xfrm flipV="1">
            <a:off x="3284855" y="4725035"/>
            <a:ext cx="567055" cy="1289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箭头连接符 23"/>
          <p:cNvCxnSpPr/>
          <p:nvPr/>
        </p:nvCxnSpPr>
        <p:spPr>
          <a:xfrm>
            <a:off x="3284855" y="4897755"/>
            <a:ext cx="495300" cy="3314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箭头连接符 24"/>
          <p:cNvCxnSpPr/>
          <p:nvPr/>
        </p:nvCxnSpPr>
        <p:spPr>
          <a:xfrm>
            <a:off x="3284855" y="3950335"/>
            <a:ext cx="422910" cy="546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箭头连接符 25"/>
          <p:cNvCxnSpPr/>
          <p:nvPr/>
        </p:nvCxnSpPr>
        <p:spPr>
          <a:xfrm flipV="1">
            <a:off x="3352215" y="3607341"/>
            <a:ext cx="28803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箭头连接符 26"/>
          <p:cNvCxnSpPr/>
          <p:nvPr/>
        </p:nvCxnSpPr>
        <p:spPr>
          <a:xfrm>
            <a:off x="2195830" y="4436745"/>
            <a:ext cx="360045" cy="6483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箭头连接符 27"/>
          <p:cNvCxnSpPr/>
          <p:nvPr/>
        </p:nvCxnSpPr>
        <p:spPr>
          <a:xfrm>
            <a:off x="2195830" y="4220845"/>
            <a:ext cx="431800" cy="2882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箭头连接符 28"/>
          <p:cNvCxnSpPr/>
          <p:nvPr/>
        </p:nvCxnSpPr>
        <p:spPr>
          <a:xfrm>
            <a:off x="2211070" y="4339590"/>
            <a:ext cx="344805" cy="3854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文本框 30"/>
          <p:cNvSpPr txBox="1"/>
          <p:nvPr/>
        </p:nvSpPr>
        <p:spPr>
          <a:xfrm>
            <a:off x="2603500" y="5012690"/>
            <a:ext cx="784860" cy="213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p>
            <a:r>
              <a:rPr lang="zh-CN" altLang="zh-CN" sz="800"/>
              <a:t>出品查询</a:t>
            </a:r>
            <a:endParaRPr lang="zh-CN" altLang="zh-CN" sz="800"/>
          </a:p>
        </p:txBody>
      </p:sp>
      <p:sp>
        <p:nvSpPr>
          <p:cNvPr id="32" name="文本框 31"/>
          <p:cNvSpPr txBox="1"/>
          <p:nvPr/>
        </p:nvSpPr>
        <p:spPr>
          <a:xfrm>
            <a:off x="2640965" y="4725035"/>
            <a:ext cx="643255" cy="213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p>
            <a:r>
              <a:rPr lang="zh-CN" altLang="zh-CN" sz="800"/>
              <a:t>存取酒</a:t>
            </a:r>
            <a:endParaRPr lang="zh-CN" altLang="zh-CN" sz="800"/>
          </a:p>
        </p:txBody>
      </p:sp>
      <p:sp>
        <p:nvSpPr>
          <p:cNvPr id="33" name="文本框 32"/>
          <p:cNvSpPr txBox="1"/>
          <p:nvPr/>
        </p:nvSpPr>
        <p:spPr>
          <a:xfrm>
            <a:off x="2640965" y="4424680"/>
            <a:ext cx="643890" cy="213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p>
            <a:r>
              <a:rPr lang="zh-CN" altLang="zh-CN" sz="800"/>
              <a:t>营业报表</a:t>
            </a:r>
            <a:endParaRPr lang="zh-CN" altLang="zh-CN" sz="800"/>
          </a:p>
        </p:txBody>
      </p:sp>
      <p:sp>
        <p:nvSpPr>
          <p:cNvPr id="34" name="文本框 33"/>
          <p:cNvSpPr txBox="1"/>
          <p:nvPr/>
        </p:nvSpPr>
        <p:spPr>
          <a:xfrm>
            <a:off x="2627630" y="4076700"/>
            <a:ext cx="657225" cy="213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p>
            <a:r>
              <a:rPr lang="zh-CN" altLang="zh-CN" sz="800"/>
              <a:t>转台查询</a:t>
            </a:r>
            <a:endParaRPr lang="zh-CN" altLang="zh-CN" sz="800"/>
          </a:p>
        </p:txBody>
      </p:sp>
      <p:sp>
        <p:nvSpPr>
          <p:cNvPr id="35" name="文本框 34"/>
          <p:cNvSpPr txBox="1"/>
          <p:nvPr/>
        </p:nvSpPr>
        <p:spPr>
          <a:xfrm>
            <a:off x="2555875" y="3819525"/>
            <a:ext cx="728980" cy="213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p>
            <a:r>
              <a:rPr lang="zh-CN" altLang="zh-CN" sz="800"/>
              <a:t>账单查询</a:t>
            </a:r>
            <a:endParaRPr lang="zh-CN" altLang="zh-CN" sz="800"/>
          </a:p>
        </p:txBody>
      </p:sp>
      <p:sp>
        <p:nvSpPr>
          <p:cNvPr id="36" name="文本框 35"/>
          <p:cNvSpPr txBox="1"/>
          <p:nvPr/>
        </p:nvSpPr>
        <p:spPr>
          <a:xfrm>
            <a:off x="2444115" y="3500755"/>
            <a:ext cx="711200" cy="213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p>
            <a:r>
              <a:rPr lang="zh-CN" altLang="zh-CN" sz="800"/>
              <a:t>收入详情</a:t>
            </a:r>
            <a:endParaRPr lang="zh-CN" altLang="zh-CN" sz="800"/>
          </a:p>
        </p:txBody>
      </p:sp>
      <p:sp>
        <p:nvSpPr>
          <p:cNvPr id="37" name="文本框 36"/>
          <p:cNvSpPr txBox="1"/>
          <p:nvPr/>
        </p:nvSpPr>
        <p:spPr>
          <a:xfrm>
            <a:off x="5149850" y="1953895"/>
            <a:ext cx="391795" cy="213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p>
            <a:r>
              <a:rPr lang="zh-CN" altLang="zh-CN" sz="800"/>
              <a:t>清台</a:t>
            </a:r>
            <a:endParaRPr lang="zh-CN" altLang="zh-CN" sz="800"/>
          </a:p>
        </p:txBody>
      </p:sp>
      <p:sp>
        <p:nvSpPr>
          <p:cNvPr id="38" name="文本框 37"/>
          <p:cNvSpPr txBox="1"/>
          <p:nvPr/>
        </p:nvSpPr>
        <p:spPr>
          <a:xfrm>
            <a:off x="3707765" y="3870325"/>
            <a:ext cx="391795" cy="213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p>
            <a:r>
              <a:rPr lang="zh-CN" altLang="zh-CN" sz="800"/>
              <a:t>明细</a:t>
            </a:r>
            <a:endParaRPr lang="zh-CN" altLang="zh-CN" sz="800"/>
          </a:p>
        </p:txBody>
      </p:sp>
      <p:sp>
        <p:nvSpPr>
          <p:cNvPr id="39" name="文本框 38"/>
          <p:cNvSpPr txBox="1"/>
          <p:nvPr/>
        </p:nvSpPr>
        <p:spPr>
          <a:xfrm>
            <a:off x="3707765" y="3499485"/>
            <a:ext cx="391795" cy="213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p>
            <a:r>
              <a:rPr lang="zh-CN" altLang="zh-CN" sz="800"/>
              <a:t>账单</a:t>
            </a:r>
            <a:endParaRPr lang="zh-CN" altLang="zh-CN" sz="800"/>
          </a:p>
        </p:txBody>
      </p:sp>
      <p:sp>
        <p:nvSpPr>
          <p:cNvPr id="40" name="文本框 39"/>
          <p:cNvSpPr txBox="1"/>
          <p:nvPr/>
        </p:nvSpPr>
        <p:spPr>
          <a:xfrm>
            <a:off x="1764030" y="5012690"/>
            <a:ext cx="680085" cy="213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p>
            <a:r>
              <a:rPr lang="zh-CN" altLang="zh-CN" sz="800"/>
              <a:t>记账查询</a:t>
            </a:r>
            <a:endParaRPr lang="zh-CN" altLang="zh-CN" sz="800"/>
          </a:p>
        </p:txBody>
      </p:sp>
      <p:sp>
        <p:nvSpPr>
          <p:cNvPr id="41" name="文本框 40"/>
          <p:cNvSpPr txBox="1"/>
          <p:nvPr/>
        </p:nvSpPr>
        <p:spPr>
          <a:xfrm>
            <a:off x="2604135" y="1890395"/>
            <a:ext cx="680085" cy="213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p>
            <a:r>
              <a:rPr lang="zh-CN" altLang="zh-CN" sz="800"/>
              <a:t>预定日期</a:t>
            </a:r>
            <a:endParaRPr lang="zh-CN" altLang="zh-CN" sz="800"/>
          </a:p>
        </p:txBody>
      </p:sp>
      <p:sp>
        <p:nvSpPr>
          <p:cNvPr id="42" name="文本框 41"/>
          <p:cNvSpPr txBox="1"/>
          <p:nvPr/>
        </p:nvSpPr>
        <p:spPr>
          <a:xfrm>
            <a:off x="6084570" y="4538345"/>
            <a:ext cx="391795" cy="213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p>
            <a:r>
              <a:rPr lang="zh-CN" altLang="zh-CN" sz="800"/>
              <a:t>取酒</a:t>
            </a:r>
            <a:endParaRPr lang="zh-CN" altLang="zh-CN" sz="800"/>
          </a:p>
        </p:txBody>
      </p:sp>
      <p:sp>
        <p:nvSpPr>
          <p:cNvPr id="43" name="文本框 42"/>
          <p:cNvSpPr txBox="1"/>
          <p:nvPr/>
        </p:nvSpPr>
        <p:spPr>
          <a:xfrm>
            <a:off x="5004435" y="4853940"/>
            <a:ext cx="725805" cy="213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p>
            <a:r>
              <a:rPr lang="zh-CN" altLang="zh-CN" sz="800"/>
              <a:t>过期列表</a:t>
            </a:r>
            <a:endParaRPr lang="zh-CN" altLang="zh-CN" sz="800"/>
          </a:p>
        </p:txBody>
      </p:sp>
      <p:sp>
        <p:nvSpPr>
          <p:cNvPr id="44" name="文本框 43"/>
          <p:cNvSpPr txBox="1"/>
          <p:nvPr/>
        </p:nvSpPr>
        <p:spPr>
          <a:xfrm>
            <a:off x="4966335" y="4509135"/>
            <a:ext cx="763905" cy="213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p>
            <a:r>
              <a:rPr lang="zh-CN" altLang="zh-CN" sz="800"/>
              <a:t>存酒列表</a:t>
            </a:r>
            <a:endParaRPr lang="zh-CN" altLang="zh-CN" sz="800"/>
          </a:p>
        </p:txBody>
      </p:sp>
      <p:sp>
        <p:nvSpPr>
          <p:cNvPr id="45" name="文本框 44"/>
          <p:cNvSpPr txBox="1"/>
          <p:nvPr/>
        </p:nvSpPr>
        <p:spPr>
          <a:xfrm>
            <a:off x="3851910" y="5114290"/>
            <a:ext cx="912495" cy="213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p>
            <a:r>
              <a:rPr lang="zh-CN" altLang="zh-CN" sz="800"/>
              <a:t>存取酒记录</a:t>
            </a:r>
            <a:endParaRPr lang="zh-CN" altLang="zh-CN" sz="800"/>
          </a:p>
        </p:txBody>
      </p:sp>
      <p:sp>
        <p:nvSpPr>
          <p:cNvPr id="46" name="文本框 45"/>
          <p:cNvSpPr txBox="1"/>
          <p:nvPr/>
        </p:nvSpPr>
        <p:spPr>
          <a:xfrm>
            <a:off x="3924300" y="4681855"/>
            <a:ext cx="753745" cy="213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p>
            <a:r>
              <a:rPr lang="zh-CN" altLang="zh-CN" sz="800"/>
              <a:t>余量查询</a:t>
            </a:r>
            <a:endParaRPr lang="zh-CN" altLang="zh-CN" sz="800"/>
          </a:p>
        </p:txBody>
      </p:sp>
      <p:sp>
        <p:nvSpPr>
          <p:cNvPr id="47" name="文本框 46"/>
          <p:cNvSpPr txBox="1"/>
          <p:nvPr/>
        </p:nvSpPr>
        <p:spPr>
          <a:xfrm>
            <a:off x="3924300" y="4149090"/>
            <a:ext cx="391795" cy="213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p>
            <a:r>
              <a:rPr lang="zh-CN" altLang="zh-CN" sz="800"/>
              <a:t>存酒</a:t>
            </a:r>
            <a:endParaRPr lang="zh-CN" altLang="zh-CN" sz="800"/>
          </a:p>
        </p:txBody>
      </p:sp>
      <p:cxnSp>
        <p:nvCxnSpPr>
          <p:cNvPr id="48" name="直接箭头连接符 47"/>
          <p:cNvCxnSpPr/>
          <p:nvPr/>
        </p:nvCxnSpPr>
        <p:spPr>
          <a:xfrm flipV="1">
            <a:off x="4678095" y="4568731"/>
            <a:ext cx="28803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箭头连接符 48"/>
          <p:cNvCxnSpPr/>
          <p:nvPr/>
        </p:nvCxnSpPr>
        <p:spPr>
          <a:xfrm>
            <a:off x="4678045" y="4784725"/>
            <a:ext cx="326390" cy="1568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接箭头连接符 49"/>
          <p:cNvCxnSpPr/>
          <p:nvPr/>
        </p:nvCxnSpPr>
        <p:spPr>
          <a:xfrm>
            <a:off x="5730240" y="4638040"/>
            <a:ext cx="354330" cy="152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箭头连接符 50"/>
          <p:cNvCxnSpPr/>
          <p:nvPr/>
        </p:nvCxnSpPr>
        <p:spPr>
          <a:xfrm flipV="1">
            <a:off x="2275255" y="2055401"/>
            <a:ext cx="28803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箭头连接符 51"/>
          <p:cNvCxnSpPr/>
          <p:nvPr/>
        </p:nvCxnSpPr>
        <p:spPr>
          <a:xfrm flipV="1">
            <a:off x="2264410" y="2420620"/>
            <a:ext cx="291465" cy="285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接箭头连接符 52"/>
          <p:cNvCxnSpPr/>
          <p:nvPr/>
        </p:nvCxnSpPr>
        <p:spPr>
          <a:xfrm flipV="1">
            <a:off x="3352165" y="2420620"/>
            <a:ext cx="499745" cy="285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接箭头连接符 53"/>
          <p:cNvCxnSpPr/>
          <p:nvPr/>
        </p:nvCxnSpPr>
        <p:spPr>
          <a:xfrm>
            <a:off x="2192020" y="2996565"/>
            <a:ext cx="363855" cy="6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接箭头连接符 54"/>
          <p:cNvCxnSpPr/>
          <p:nvPr/>
        </p:nvCxnSpPr>
        <p:spPr>
          <a:xfrm flipV="1">
            <a:off x="2484120" y="476885"/>
            <a:ext cx="1007745" cy="3987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接箭头连接符 55"/>
          <p:cNvCxnSpPr/>
          <p:nvPr/>
        </p:nvCxnSpPr>
        <p:spPr>
          <a:xfrm>
            <a:off x="2563495" y="904875"/>
            <a:ext cx="928370" cy="3638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接箭头连接符 56"/>
          <p:cNvCxnSpPr/>
          <p:nvPr/>
        </p:nvCxnSpPr>
        <p:spPr>
          <a:xfrm flipV="1">
            <a:off x="4354195" y="203200"/>
            <a:ext cx="542290" cy="2736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箭头连接符 57"/>
          <p:cNvCxnSpPr/>
          <p:nvPr/>
        </p:nvCxnSpPr>
        <p:spPr>
          <a:xfrm>
            <a:off x="4458335" y="1268730"/>
            <a:ext cx="617855" cy="1441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接箭头连接符 58"/>
          <p:cNvCxnSpPr>
            <a:stCxn id="74" idx="1"/>
          </p:cNvCxnSpPr>
          <p:nvPr/>
        </p:nvCxnSpPr>
        <p:spPr>
          <a:xfrm flipH="1">
            <a:off x="4140200" y="172085"/>
            <a:ext cx="864235" cy="8807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接箭头连接符 59"/>
          <p:cNvCxnSpPr/>
          <p:nvPr/>
        </p:nvCxnSpPr>
        <p:spPr>
          <a:xfrm flipV="1">
            <a:off x="2563495" y="188595"/>
            <a:ext cx="712470" cy="504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接箭头连接符 60"/>
          <p:cNvCxnSpPr/>
          <p:nvPr/>
        </p:nvCxnSpPr>
        <p:spPr>
          <a:xfrm flipV="1">
            <a:off x="4099560" y="116205"/>
            <a:ext cx="760730" cy="723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接箭头连接符 61"/>
          <p:cNvCxnSpPr/>
          <p:nvPr/>
        </p:nvCxnSpPr>
        <p:spPr>
          <a:xfrm flipV="1">
            <a:off x="4389755" y="764540"/>
            <a:ext cx="686435" cy="504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接箭头连接符 62"/>
          <p:cNvCxnSpPr/>
          <p:nvPr/>
        </p:nvCxnSpPr>
        <p:spPr>
          <a:xfrm flipV="1">
            <a:off x="4458335" y="1124585"/>
            <a:ext cx="617855" cy="1479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接箭头连接符 63"/>
          <p:cNvCxnSpPr/>
          <p:nvPr/>
        </p:nvCxnSpPr>
        <p:spPr>
          <a:xfrm>
            <a:off x="4344035" y="1268730"/>
            <a:ext cx="688975" cy="431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接箭头连接符 64"/>
          <p:cNvCxnSpPr/>
          <p:nvPr/>
        </p:nvCxnSpPr>
        <p:spPr>
          <a:xfrm>
            <a:off x="4354195" y="1343025"/>
            <a:ext cx="668655" cy="6108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接箭头连接符 65"/>
          <p:cNvCxnSpPr/>
          <p:nvPr/>
        </p:nvCxnSpPr>
        <p:spPr>
          <a:xfrm flipV="1">
            <a:off x="9332645" y="2652301"/>
            <a:ext cx="28803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文本框 66"/>
          <p:cNvSpPr txBox="1"/>
          <p:nvPr/>
        </p:nvSpPr>
        <p:spPr>
          <a:xfrm>
            <a:off x="5113020" y="1675765"/>
            <a:ext cx="391795" cy="213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p>
            <a:r>
              <a:rPr lang="zh-CN" altLang="zh-CN" sz="800"/>
              <a:t>转台</a:t>
            </a:r>
            <a:endParaRPr lang="zh-CN" altLang="zh-CN" sz="800"/>
          </a:p>
        </p:txBody>
      </p:sp>
      <p:sp>
        <p:nvSpPr>
          <p:cNvPr id="68" name="文本框 67"/>
          <p:cNvSpPr txBox="1"/>
          <p:nvPr/>
        </p:nvSpPr>
        <p:spPr>
          <a:xfrm>
            <a:off x="5113655" y="1343025"/>
            <a:ext cx="391795" cy="213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p>
            <a:r>
              <a:rPr lang="zh-CN" altLang="zh-CN" sz="800"/>
              <a:t>取酒</a:t>
            </a:r>
            <a:endParaRPr lang="zh-CN" altLang="zh-CN" sz="800"/>
          </a:p>
        </p:txBody>
      </p:sp>
      <p:sp>
        <p:nvSpPr>
          <p:cNvPr id="69" name="文本框 68"/>
          <p:cNvSpPr txBox="1"/>
          <p:nvPr/>
        </p:nvSpPr>
        <p:spPr>
          <a:xfrm>
            <a:off x="3851910" y="2310765"/>
            <a:ext cx="666750" cy="213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p>
            <a:r>
              <a:rPr lang="zh-CN" altLang="zh-CN" sz="800"/>
              <a:t>预定详情</a:t>
            </a:r>
            <a:endParaRPr lang="zh-CN" altLang="zh-CN" sz="800"/>
          </a:p>
        </p:txBody>
      </p:sp>
      <p:sp>
        <p:nvSpPr>
          <p:cNvPr id="70" name="文本框 69"/>
          <p:cNvSpPr txBox="1"/>
          <p:nvPr/>
        </p:nvSpPr>
        <p:spPr>
          <a:xfrm>
            <a:off x="2626995" y="2310765"/>
            <a:ext cx="657860" cy="213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p>
            <a:r>
              <a:rPr lang="zh-CN" altLang="zh-CN" sz="800"/>
              <a:t>预定列表</a:t>
            </a:r>
            <a:endParaRPr lang="zh-CN" altLang="zh-CN" sz="800"/>
          </a:p>
        </p:txBody>
      </p:sp>
      <p:sp>
        <p:nvSpPr>
          <p:cNvPr id="71" name="文本框 70"/>
          <p:cNvSpPr txBox="1"/>
          <p:nvPr/>
        </p:nvSpPr>
        <p:spPr>
          <a:xfrm>
            <a:off x="5113655" y="1017905"/>
            <a:ext cx="427990" cy="213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p>
            <a:r>
              <a:rPr lang="zh-CN" altLang="zh-CN" sz="800"/>
              <a:t>赠送</a:t>
            </a:r>
            <a:endParaRPr lang="zh-CN" altLang="zh-CN" sz="800"/>
          </a:p>
        </p:txBody>
      </p:sp>
      <p:sp>
        <p:nvSpPr>
          <p:cNvPr id="72" name="文本框 71"/>
          <p:cNvSpPr txBox="1"/>
          <p:nvPr/>
        </p:nvSpPr>
        <p:spPr>
          <a:xfrm>
            <a:off x="3406140" y="64135"/>
            <a:ext cx="694055" cy="213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p>
            <a:r>
              <a:rPr lang="zh-CN" altLang="zh-CN" sz="800"/>
              <a:t>网订</a:t>
            </a:r>
            <a:endParaRPr lang="zh-CN" altLang="zh-CN" sz="800"/>
          </a:p>
        </p:txBody>
      </p:sp>
      <p:sp>
        <p:nvSpPr>
          <p:cNvPr id="73" name="文本框 72"/>
          <p:cNvSpPr txBox="1"/>
          <p:nvPr/>
        </p:nvSpPr>
        <p:spPr>
          <a:xfrm>
            <a:off x="5076190" y="662305"/>
            <a:ext cx="466090" cy="213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p>
            <a:r>
              <a:rPr lang="zh-CN" altLang="zh-CN" sz="800"/>
              <a:t>点单</a:t>
            </a:r>
            <a:endParaRPr lang="zh-CN" altLang="zh-CN" sz="800"/>
          </a:p>
        </p:txBody>
      </p:sp>
      <p:sp>
        <p:nvSpPr>
          <p:cNvPr id="74" name="文本框 73"/>
          <p:cNvSpPr txBox="1"/>
          <p:nvPr/>
        </p:nvSpPr>
        <p:spPr>
          <a:xfrm>
            <a:off x="5004435" y="65405"/>
            <a:ext cx="414655" cy="213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p>
            <a:r>
              <a:rPr lang="zh-CN" altLang="zh-CN" sz="800"/>
              <a:t>开台</a:t>
            </a:r>
            <a:endParaRPr lang="zh-CN" altLang="zh-CN" sz="800"/>
          </a:p>
        </p:txBody>
      </p:sp>
      <p:sp>
        <p:nvSpPr>
          <p:cNvPr id="75" name="文本框 74"/>
          <p:cNvSpPr txBox="1"/>
          <p:nvPr/>
        </p:nvSpPr>
        <p:spPr>
          <a:xfrm>
            <a:off x="3640455" y="1129665"/>
            <a:ext cx="675005" cy="213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p>
            <a:r>
              <a:rPr lang="zh-CN" altLang="zh-CN" sz="800"/>
              <a:t>已开台</a:t>
            </a:r>
            <a:endParaRPr lang="zh-CN" altLang="zh-CN" sz="800"/>
          </a:p>
        </p:txBody>
      </p:sp>
      <p:sp>
        <p:nvSpPr>
          <p:cNvPr id="76" name="文本框 75"/>
          <p:cNvSpPr txBox="1"/>
          <p:nvPr/>
        </p:nvSpPr>
        <p:spPr>
          <a:xfrm>
            <a:off x="3563620" y="367665"/>
            <a:ext cx="752475" cy="213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p>
            <a:r>
              <a:rPr lang="zh-CN" altLang="zh-CN" sz="800"/>
              <a:t>直接预定</a:t>
            </a:r>
            <a:endParaRPr lang="zh-CN" altLang="zh-CN" sz="800"/>
          </a:p>
        </p:txBody>
      </p:sp>
      <p:cxnSp>
        <p:nvCxnSpPr>
          <p:cNvPr id="77" name="直接箭头连接符 76"/>
          <p:cNvCxnSpPr/>
          <p:nvPr/>
        </p:nvCxnSpPr>
        <p:spPr>
          <a:xfrm>
            <a:off x="6259830" y="764540"/>
            <a:ext cx="2565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接箭头连接符 77"/>
          <p:cNvCxnSpPr/>
          <p:nvPr/>
        </p:nvCxnSpPr>
        <p:spPr>
          <a:xfrm>
            <a:off x="4315460" y="1372870"/>
            <a:ext cx="739775" cy="8985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接箭头连接符 78"/>
          <p:cNvCxnSpPr/>
          <p:nvPr/>
        </p:nvCxnSpPr>
        <p:spPr>
          <a:xfrm>
            <a:off x="5534660" y="764540"/>
            <a:ext cx="33337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文本框 79"/>
          <p:cNvSpPr txBox="1"/>
          <p:nvPr/>
        </p:nvSpPr>
        <p:spPr>
          <a:xfrm>
            <a:off x="6988810" y="1319530"/>
            <a:ext cx="391795" cy="213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p>
            <a:r>
              <a:rPr lang="zh-CN" altLang="zh-CN" sz="800"/>
              <a:t>取酒</a:t>
            </a:r>
            <a:endParaRPr lang="zh-CN" altLang="zh-CN" sz="800"/>
          </a:p>
        </p:txBody>
      </p:sp>
      <p:sp>
        <p:nvSpPr>
          <p:cNvPr id="81" name="文本框 80"/>
          <p:cNvSpPr txBox="1"/>
          <p:nvPr/>
        </p:nvSpPr>
        <p:spPr>
          <a:xfrm>
            <a:off x="5868035" y="1320800"/>
            <a:ext cx="608965" cy="213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p>
            <a:r>
              <a:rPr lang="zh-CN" altLang="zh-CN" sz="800"/>
              <a:t>余量查询</a:t>
            </a:r>
            <a:endParaRPr lang="zh-CN" altLang="zh-CN" sz="800"/>
          </a:p>
        </p:txBody>
      </p:sp>
      <p:sp>
        <p:nvSpPr>
          <p:cNvPr id="82" name="文本框 81"/>
          <p:cNvSpPr txBox="1"/>
          <p:nvPr/>
        </p:nvSpPr>
        <p:spPr>
          <a:xfrm>
            <a:off x="7380605" y="652780"/>
            <a:ext cx="391795" cy="213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p>
            <a:r>
              <a:rPr lang="zh-CN" altLang="zh-CN" sz="800"/>
              <a:t>付款</a:t>
            </a:r>
            <a:endParaRPr lang="zh-CN" altLang="zh-CN" sz="800"/>
          </a:p>
        </p:txBody>
      </p:sp>
      <p:sp>
        <p:nvSpPr>
          <p:cNvPr id="83" name="文本框 82"/>
          <p:cNvSpPr txBox="1"/>
          <p:nvPr/>
        </p:nvSpPr>
        <p:spPr>
          <a:xfrm>
            <a:off x="6579870" y="654050"/>
            <a:ext cx="487680" cy="213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p>
            <a:r>
              <a:rPr lang="zh-CN" altLang="zh-CN" sz="800"/>
              <a:t>购物车</a:t>
            </a:r>
            <a:endParaRPr lang="zh-CN" altLang="zh-CN" sz="800"/>
          </a:p>
        </p:txBody>
      </p:sp>
      <p:sp>
        <p:nvSpPr>
          <p:cNvPr id="84" name="文本框 83"/>
          <p:cNvSpPr txBox="1"/>
          <p:nvPr/>
        </p:nvSpPr>
        <p:spPr>
          <a:xfrm>
            <a:off x="5868035" y="661035"/>
            <a:ext cx="391795" cy="213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p>
            <a:r>
              <a:rPr lang="zh-CN" altLang="zh-CN" sz="800"/>
              <a:t>菜单</a:t>
            </a:r>
            <a:endParaRPr lang="zh-CN" altLang="zh-CN" sz="800"/>
          </a:p>
        </p:txBody>
      </p:sp>
      <p:sp>
        <p:nvSpPr>
          <p:cNvPr id="85" name="文本框 84"/>
          <p:cNvSpPr txBox="1"/>
          <p:nvPr/>
        </p:nvSpPr>
        <p:spPr>
          <a:xfrm>
            <a:off x="5171440" y="2234565"/>
            <a:ext cx="391795" cy="213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p>
            <a:r>
              <a:rPr lang="zh-CN" altLang="zh-CN" sz="800"/>
              <a:t>查询</a:t>
            </a:r>
            <a:endParaRPr lang="zh-CN" altLang="zh-CN" sz="800"/>
          </a:p>
        </p:txBody>
      </p:sp>
      <p:cxnSp>
        <p:nvCxnSpPr>
          <p:cNvPr id="86" name="直接箭头连接符 85"/>
          <p:cNvCxnSpPr/>
          <p:nvPr/>
        </p:nvCxnSpPr>
        <p:spPr>
          <a:xfrm flipV="1">
            <a:off x="7067550" y="764540"/>
            <a:ext cx="313055" cy="184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接箭头连接符 86"/>
          <p:cNvCxnSpPr/>
          <p:nvPr/>
        </p:nvCxnSpPr>
        <p:spPr>
          <a:xfrm flipV="1">
            <a:off x="5571490" y="904875"/>
            <a:ext cx="296545" cy="2336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接箭头连接符 87"/>
          <p:cNvCxnSpPr/>
          <p:nvPr/>
        </p:nvCxnSpPr>
        <p:spPr>
          <a:xfrm flipV="1">
            <a:off x="5504815" y="1412875"/>
            <a:ext cx="363220" cy="298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接箭头连接符 88"/>
          <p:cNvCxnSpPr/>
          <p:nvPr/>
        </p:nvCxnSpPr>
        <p:spPr>
          <a:xfrm flipV="1">
            <a:off x="6516370" y="1412875"/>
            <a:ext cx="431800" cy="298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接箭头连接符 89"/>
          <p:cNvCxnSpPr/>
          <p:nvPr/>
        </p:nvCxnSpPr>
        <p:spPr>
          <a:xfrm>
            <a:off x="5534660" y="2420620"/>
            <a:ext cx="33337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文本框 91"/>
          <p:cNvSpPr txBox="1"/>
          <p:nvPr/>
        </p:nvSpPr>
        <p:spPr>
          <a:xfrm>
            <a:off x="3818255" y="2897505"/>
            <a:ext cx="391795" cy="213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p>
            <a:r>
              <a:rPr lang="zh-CN" altLang="zh-CN" sz="800"/>
              <a:t>付款</a:t>
            </a:r>
            <a:endParaRPr lang="zh-CN" altLang="zh-CN" sz="800"/>
          </a:p>
        </p:txBody>
      </p:sp>
      <p:sp>
        <p:nvSpPr>
          <p:cNvPr id="93" name="文本框 92"/>
          <p:cNvSpPr txBox="1"/>
          <p:nvPr/>
        </p:nvSpPr>
        <p:spPr>
          <a:xfrm>
            <a:off x="2603500" y="2897505"/>
            <a:ext cx="673100" cy="213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p>
            <a:r>
              <a:rPr lang="zh-CN" altLang="zh-CN" sz="800"/>
              <a:t>账单列表</a:t>
            </a:r>
            <a:endParaRPr lang="zh-CN" altLang="zh-CN" sz="800"/>
          </a:p>
        </p:txBody>
      </p:sp>
      <p:sp>
        <p:nvSpPr>
          <p:cNvPr id="94" name="文本框 93"/>
          <p:cNvSpPr txBox="1"/>
          <p:nvPr/>
        </p:nvSpPr>
        <p:spPr>
          <a:xfrm>
            <a:off x="5976620" y="2271395"/>
            <a:ext cx="603885" cy="213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p>
            <a:r>
              <a:rPr lang="zh-CN" altLang="zh-CN" sz="800"/>
              <a:t>账单详情</a:t>
            </a:r>
            <a:endParaRPr lang="zh-CN" altLang="zh-CN" sz="800"/>
          </a:p>
        </p:txBody>
      </p:sp>
      <p:cxnSp>
        <p:nvCxnSpPr>
          <p:cNvPr id="95" name="直接箭头连接符 94"/>
          <p:cNvCxnSpPr/>
          <p:nvPr/>
        </p:nvCxnSpPr>
        <p:spPr>
          <a:xfrm flipV="1">
            <a:off x="3318510" y="2983230"/>
            <a:ext cx="499745" cy="285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932815" y="3063875"/>
            <a:ext cx="474345" cy="213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p>
            <a:r>
              <a:rPr lang="zh-CN" altLang="zh-CN" sz="800"/>
              <a:t>赠送</a:t>
            </a:r>
            <a:endParaRPr lang="zh-CN" altLang="zh-CN" sz="800"/>
          </a:p>
        </p:txBody>
      </p:sp>
      <p:sp>
        <p:nvSpPr>
          <p:cNvPr id="3" name="文本框 2"/>
          <p:cNvSpPr txBox="1"/>
          <p:nvPr/>
        </p:nvSpPr>
        <p:spPr>
          <a:xfrm>
            <a:off x="6228080" y="2454910"/>
            <a:ext cx="930275" cy="213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p>
            <a:r>
              <a:rPr lang="zh-CN" altLang="zh-CN" sz="800"/>
              <a:t>打印收款单</a:t>
            </a:r>
            <a:endParaRPr lang="zh-CN" altLang="zh-CN" sz="800"/>
          </a:p>
        </p:txBody>
      </p:sp>
      <p:sp>
        <p:nvSpPr>
          <p:cNvPr id="4" name="文本框 3"/>
          <p:cNvSpPr txBox="1"/>
          <p:nvPr/>
        </p:nvSpPr>
        <p:spPr>
          <a:xfrm>
            <a:off x="4808220" y="2453005"/>
            <a:ext cx="664845" cy="213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p>
            <a:r>
              <a:rPr lang="zh-CN" altLang="zh-CN" sz="800"/>
              <a:t>确认结账</a:t>
            </a:r>
            <a:endParaRPr lang="zh-CN" altLang="zh-CN" sz="800"/>
          </a:p>
        </p:txBody>
      </p:sp>
      <p:sp>
        <p:nvSpPr>
          <p:cNvPr id="5" name="文本框 4"/>
          <p:cNvSpPr txBox="1"/>
          <p:nvPr/>
        </p:nvSpPr>
        <p:spPr>
          <a:xfrm>
            <a:off x="3391535" y="2451735"/>
            <a:ext cx="699770" cy="213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p>
            <a:r>
              <a:rPr lang="zh-CN" altLang="zh-CN" sz="800"/>
              <a:t>提交订单</a:t>
            </a:r>
            <a:endParaRPr lang="zh-CN" altLang="zh-CN" sz="800"/>
          </a:p>
        </p:txBody>
      </p:sp>
      <p:sp>
        <p:nvSpPr>
          <p:cNvPr id="6" name="文本框 5"/>
          <p:cNvSpPr txBox="1"/>
          <p:nvPr/>
        </p:nvSpPr>
        <p:spPr>
          <a:xfrm>
            <a:off x="2029460" y="2453005"/>
            <a:ext cx="664210" cy="213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p>
            <a:r>
              <a:rPr lang="zh-CN" altLang="zh-CN" sz="800"/>
              <a:t>确认落单</a:t>
            </a:r>
            <a:endParaRPr lang="zh-CN" altLang="zh-CN" sz="800"/>
          </a:p>
        </p:txBody>
      </p:sp>
      <p:sp>
        <p:nvSpPr>
          <p:cNvPr id="7" name="文本框 6"/>
          <p:cNvSpPr txBox="1"/>
          <p:nvPr/>
        </p:nvSpPr>
        <p:spPr>
          <a:xfrm>
            <a:off x="996315" y="2453005"/>
            <a:ext cx="410845" cy="213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p>
            <a:r>
              <a:rPr lang="zh-CN" altLang="en-US" sz="800"/>
              <a:t>点单</a:t>
            </a:r>
            <a:endParaRPr lang="zh-CN" altLang="en-US" sz="800"/>
          </a:p>
        </p:txBody>
      </p:sp>
      <p:cxnSp>
        <p:nvCxnSpPr>
          <p:cNvPr id="9" name="直接箭头连接符 8"/>
          <p:cNvCxnSpPr/>
          <p:nvPr/>
        </p:nvCxnSpPr>
        <p:spPr>
          <a:xfrm>
            <a:off x="1661160" y="1924050"/>
            <a:ext cx="390525" cy="4248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箭头连接符 9"/>
          <p:cNvCxnSpPr/>
          <p:nvPr/>
        </p:nvCxnSpPr>
        <p:spPr>
          <a:xfrm>
            <a:off x="1734820" y="5913755"/>
            <a:ext cx="572770" cy="6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/>
          <p:nvPr/>
        </p:nvCxnSpPr>
        <p:spPr>
          <a:xfrm>
            <a:off x="1661160" y="5485130"/>
            <a:ext cx="572770" cy="6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箭头连接符 11"/>
          <p:cNvCxnSpPr/>
          <p:nvPr/>
        </p:nvCxnSpPr>
        <p:spPr>
          <a:xfrm>
            <a:off x="1661160" y="4988560"/>
            <a:ext cx="572770" cy="6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箭头连接符 13"/>
          <p:cNvCxnSpPr/>
          <p:nvPr/>
        </p:nvCxnSpPr>
        <p:spPr>
          <a:xfrm>
            <a:off x="3001010" y="4382135"/>
            <a:ext cx="572770" cy="6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箭头连接符 15"/>
          <p:cNvCxnSpPr/>
          <p:nvPr/>
        </p:nvCxnSpPr>
        <p:spPr>
          <a:xfrm>
            <a:off x="2818765" y="3168015"/>
            <a:ext cx="572770" cy="6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/>
          <p:nvPr/>
        </p:nvCxnSpPr>
        <p:spPr>
          <a:xfrm>
            <a:off x="4091305" y="3170555"/>
            <a:ext cx="572770" cy="6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/>
          <p:nvPr/>
        </p:nvCxnSpPr>
        <p:spPr>
          <a:xfrm>
            <a:off x="1470660" y="4381500"/>
            <a:ext cx="572770" cy="6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箭头连接符 18"/>
          <p:cNvCxnSpPr/>
          <p:nvPr/>
        </p:nvCxnSpPr>
        <p:spPr>
          <a:xfrm>
            <a:off x="1469390" y="3815080"/>
            <a:ext cx="572770" cy="6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箭头连接符 19"/>
          <p:cNvCxnSpPr/>
          <p:nvPr/>
        </p:nvCxnSpPr>
        <p:spPr>
          <a:xfrm>
            <a:off x="1456690" y="3169920"/>
            <a:ext cx="572770" cy="6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箭头连接符 20"/>
          <p:cNvCxnSpPr/>
          <p:nvPr/>
        </p:nvCxnSpPr>
        <p:spPr>
          <a:xfrm>
            <a:off x="5473065" y="2558415"/>
            <a:ext cx="755015" cy="6350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直接箭头连接符 21"/>
          <p:cNvCxnSpPr/>
          <p:nvPr/>
        </p:nvCxnSpPr>
        <p:spPr>
          <a:xfrm>
            <a:off x="4155440" y="2559685"/>
            <a:ext cx="572770" cy="6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箭头连接符 22"/>
          <p:cNvCxnSpPr/>
          <p:nvPr/>
        </p:nvCxnSpPr>
        <p:spPr>
          <a:xfrm>
            <a:off x="2756535" y="2558415"/>
            <a:ext cx="572770" cy="6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箭头连接符 23"/>
          <p:cNvCxnSpPr/>
          <p:nvPr/>
        </p:nvCxnSpPr>
        <p:spPr>
          <a:xfrm>
            <a:off x="1407160" y="2559050"/>
            <a:ext cx="572770" cy="6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文本框 24"/>
          <p:cNvSpPr txBox="1"/>
          <p:nvPr/>
        </p:nvSpPr>
        <p:spPr>
          <a:xfrm>
            <a:off x="6083935" y="3060065"/>
            <a:ext cx="877570" cy="213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p>
            <a:r>
              <a:rPr lang="zh-CN" altLang="zh-CN" sz="800"/>
              <a:t>打印出品单</a:t>
            </a:r>
            <a:endParaRPr lang="zh-CN" altLang="zh-CN" sz="800"/>
          </a:p>
        </p:txBody>
      </p:sp>
      <p:sp>
        <p:nvSpPr>
          <p:cNvPr id="26" name="文本框 25"/>
          <p:cNvSpPr txBox="1"/>
          <p:nvPr/>
        </p:nvSpPr>
        <p:spPr>
          <a:xfrm>
            <a:off x="3648075" y="4274185"/>
            <a:ext cx="664845" cy="213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p>
            <a:r>
              <a:rPr lang="zh-CN" altLang="zh-CN" sz="800"/>
              <a:t>确认取酒</a:t>
            </a:r>
            <a:endParaRPr lang="zh-CN" altLang="zh-CN" sz="800"/>
          </a:p>
        </p:txBody>
      </p:sp>
      <p:sp>
        <p:nvSpPr>
          <p:cNvPr id="27" name="文本框 26"/>
          <p:cNvSpPr txBox="1"/>
          <p:nvPr/>
        </p:nvSpPr>
        <p:spPr>
          <a:xfrm>
            <a:off x="2042160" y="4275455"/>
            <a:ext cx="906145" cy="213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p>
            <a:r>
              <a:rPr lang="zh-CN" altLang="zh-CN" sz="800"/>
              <a:t>手机号加验证码</a:t>
            </a:r>
            <a:endParaRPr lang="zh-CN" altLang="zh-CN" sz="800"/>
          </a:p>
        </p:txBody>
      </p:sp>
      <p:sp>
        <p:nvSpPr>
          <p:cNvPr id="28" name="文本框 27"/>
          <p:cNvSpPr txBox="1"/>
          <p:nvPr/>
        </p:nvSpPr>
        <p:spPr>
          <a:xfrm>
            <a:off x="933450" y="4275455"/>
            <a:ext cx="537210" cy="213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p>
            <a:r>
              <a:rPr lang="zh-CN" altLang="zh-CN" sz="800"/>
              <a:t>取酒</a:t>
            </a:r>
            <a:endParaRPr lang="zh-CN" altLang="zh-CN" sz="800"/>
          </a:p>
        </p:txBody>
      </p:sp>
      <p:sp>
        <p:nvSpPr>
          <p:cNvPr id="29" name="文本框 28"/>
          <p:cNvSpPr txBox="1"/>
          <p:nvPr/>
        </p:nvSpPr>
        <p:spPr>
          <a:xfrm>
            <a:off x="2042160" y="3063875"/>
            <a:ext cx="779780" cy="213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p>
            <a:r>
              <a:rPr lang="zh-CN" altLang="zh-CN" sz="800"/>
              <a:t>选择赠送人</a:t>
            </a:r>
            <a:endParaRPr lang="zh-CN" altLang="zh-CN" sz="800"/>
          </a:p>
        </p:txBody>
      </p:sp>
      <p:sp>
        <p:nvSpPr>
          <p:cNvPr id="30" name="文本框 29"/>
          <p:cNvSpPr txBox="1"/>
          <p:nvPr/>
        </p:nvSpPr>
        <p:spPr>
          <a:xfrm>
            <a:off x="4664075" y="3064510"/>
            <a:ext cx="664845" cy="213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p>
            <a:r>
              <a:rPr lang="zh-CN" altLang="zh-CN" sz="800"/>
              <a:t>赠送落单</a:t>
            </a:r>
            <a:endParaRPr lang="zh-CN" altLang="zh-CN" sz="800"/>
          </a:p>
        </p:txBody>
      </p:sp>
      <p:sp>
        <p:nvSpPr>
          <p:cNvPr id="31" name="文本框 30"/>
          <p:cNvSpPr txBox="1"/>
          <p:nvPr/>
        </p:nvSpPr>
        <p:spPr>
          <a:xfrm>
            <a:off x="2042160" y="3708400"/>
            <a:ext cx="664845" cy="213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p>
            <a:r>
              <a:rPr lang="zh-CN" altLang="zh-CN" sz="800"/>
              <a:t>确认结账</a:t>
            </a:r>
            <a:endParaRPr lang="zh-CN" altLang="zh-CN" sz="800"/>
          </a:p>
        </p:txBody>
      </p:sp>
      <p:sp>
        <p:nvSpPr>
          <p:cNvPr id="32" name="文本框 31"/>
          <p:cNvSpPr txBox="1"/>
          <p:nvPr/>
        </p:nvSpPr>
        <p:spPr>
          <a:xfrm>
            <a:off x="932815" y="3708400"/>
            <a:ext cx="523240" cy="213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p>
            <a:r>
              <a:rPr lang="zh-CN" altLang="zh-CN" sz="800"/>
              <a:t>收款</a:t>
            </a:r>
            <a:endParaRPr lang="zh-CN" altLang="zh-CN" sz="800"/>
          </a:p>
        </p:txBody>
      </p:sp>
      <p:sp>
        <p:nvSpPr>
          <p:cNvPr id="33" name="文本框 32"/>
          <p:cNvSpPr txBox="1"/>
          <p:nvPr/>
        </p:nvSpPr>
        <p:spPr>
          <a:xfrm>
            <a:off x="3395345" y="3061335"/>
            <a:ext cx="695960" cy="213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p>
            <a:r>
              <a:rPr lang="zh-CN" altLang="zh-CN" sz="800"/>
              <a:t>确认落单</a:t>
            </a:r>
            <a:endParaRPr lang="zh-CN" altLang="zh-CN" sz="800"/>
          </a:p>
        </p:txBody>
      </p:sp>
      <p:cxnSp>
        <p:nvCxnSpPr>
          <p:cNvPr id="34" name="直接箭头连接符 33"/>
          <p:cNvCxnSpPr/>
          <p:nvPr/>
        </p:nvCxnSpPr>
        <p:spPr>
          <a:xfrm>
            <a:off x="5328920" y="3164840"/>
            <a:ext cx="755015" cy="6350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5" name="文本框 34"/>
          <p:cNvSpPr txBox="1"/>
          <p:nvPr/>
        </p:nvSpPr>
        <p:spPr>
          <a:xfrm>
            <a:off x="3580130" y="3705225"/>
            <a:ext cx="1595755" cy="213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p>
            <a:r>
              <a:rPr lang="zh-CN" altLang="zh-CN" sz="800"/>
              <a:t>打印消费明细单和收款单</a:t>
            </a:r>
            <a:endParaRPr lang="zh-CN" altLang="zh-CN" sz="800"/>
          </a:p>
        </p:txBody>
      </p:sp>
      <p:cxnSp>
        <p:nvCxnSpPr>
          <p:cNvPr id="36" name="直接箭头连接符 35"/>
          <p:cNvCxnSpPr/>
          <p:nvPr/>
        </p:nvCxnSpPr>
        <p:spPr>
          <a:xfrm>
            <a:off x="2818765" y="3808730"/>
            <a:ext cx="755015" cy="6350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7" name="直接箭头连接符 36"/>
          <p:cNvCxnSpPr/>
          <p:nvPr/>
        </p:nvCxnSpPr>
        <p:spPr>
          <a:xfrm>
            <a:off x="4420870" y="4382770"/>
            <a:ext cx="755015" cy="6350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直接箭头连接符 37"/>
          <p:cNvCxnSpPr/>
          <p:nvPr/>
        </p:nvCxnSpPr>
        <p:spPr>
          <a:xfrm>
            <a:off x="3267075" y="4989195"/>
            <a:ext cx="755015" cy="6350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9" name="直接箭头连接符 38"/>
          <p:cNvCxnSpPr/>
          <p:nvPr/>
        </p:nvCxnSpPr>
        <p:spPr>
          <a:xfrm>
            <a:off x="3160395" y="5914390"/>
            <a:ext cx="755015" cy="6350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直接箭头连接符 39"/>
          <p:cNvCxnSpPr/>
          <p:nvPr/>
        </p:nvCxnSpPr>
        <p:spPr>
          <a:xfrm>
            <a:off x="2948305" y="5485765"/>
            <a:ext cx="755015" cy="6350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2" name="文本框 41"/>
          <p:cNvSpPr txBox="1"/>
          <p:nvPr/>
        </p:nvSpPr>
        <p:spPr>
          <a:xfrm>
            <a:off x="4091305" y="4885055"/>
            <a:ext cx="824865" cy="213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p>
            <a:r>
              <a:rPr lang="zh-CN" altLang="zh-CN" sz="800"/>
              <a:t>打印结账单</a:t>
            </a:r>
            <a:endParaRPr lang="zh-CN" altLang="zh-CN" sz="800"/>
          </a:p>
        </p:txBody>
      </p:sp>
      <p:sp>
        <p:nvSpPr>
          <p:cNvPr id="43" name="文本框 42"/>
          <p:cNvSpPr txBox="1"/>
          <p:nvPr/>
        </p:nvSpPr>
        <p:spPr>
          <a:xfrm>
            <a:off x="2233930" y="4880610"/>
            <a:ext cx="926465" cy="213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p>
            <a:r>
              <a:rPr lang="zh-CN" altLang="zh-CN" sz="800"/>
              <a:t>打印结算账单</a:t>
            </a:r>
            <a:endParaRPr lang="zh-CN" altLang="zh-CN" sz="800"/>
          </a:p>
        </p:txBody>
      </p:sp>
      <p:sp>
        <p:nvSpPr>
          <p:cNvPr id="44" name="文本框 43"/>
          <p:cNvSpPr txBox="1"/>
          <p:nvPr/>
        </p:nvSpPr>
        <p:spPr>
          <a:xfrm>
            <a:off x="996315" y="4881880"/>
            <a:ext cx="664845" cy="213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p>
            <a:r>
              <a:rPr lang="zh-CN" altLang="zh-CN" sz="800"/>
              <a:t>账单查询</a:t>
            </a:r>
            <a:endParaRPr lang="zh-CN" altLang="zh-CN" sz="800"/>
          </a:p>
        </p:txBody>
      </p:sp>
      <p:sp>
        <p:nvSpPr>
          <p:cNvPr id="45" name="文本框 44"/>
          <p:cNvSpPr txBox="1"/>
          <p:nvPr/>
        </p:nvSpPr>
        <p:spPr>
          <a:xfrm>
            <a:off x="5175885" y="4278630"/>
            <a:ext cx="823595" cy="213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p>
            <a:r>
              <a:rPr lang="zh-CN" altLang="zh-CN" sz="800"/>
              <a:t>打印取酒单</a:t>
            </a:r>
            <a:endParaRPr lang="zh-CN" altLang="zh-CN" sz="800"/>
          </a:p>
        </p:txBody>
      </p:sp>
      <p:sp>
        <p:nvSpPr>
          <p:cNvPr id="46" name="文本框 45"/>
          <p:cNvSpPr txBox="1"/>
          <p:nvPr/>
        </p:nvSpPr>
        <p:spPr>
          <a:xfrm>
            <a:off x="6296660" y="1709420"/>
            <a:ext cx="861060" cy="213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p>
            <a:r>
              <a:rPr lang="zh-CN" altLang="zh-CN" sz="800"/>
              <a:t>打印出品单</a:t>
            </a:r>
            <a:endParaRPr lang="zh-CN" altLang="zh-CN" sz="800"/>
          </a:p>
        </p:txBody>
      </p:sp>
      <p:sp>
        <p:nvSpPr>
          <p:cNvPr id="47" name="文本框 46"/>
          <p:cNvSpPr txBox="1"/>
          <p:nvPr/>
        </p:nvSpPr>
        <p:spPr>
          <a:xfrm>
            <a:off x="932815" y="1816735"/>
            <a:ext cx="664845" cy="2146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p>
            <a:r>
              <a:rPr lang="en-US" altLang="zh-CN" sz="800"/>
              <a:t>app</a:t>
            </a:r>
            <a:r>
              <a:rPr lang="zh-CN" altLang="zh-CN" sz="800"/>
              <a:t>点单</a:t>
            </a:r>
            <a:endParaRPr lang="zh-CN" altLang="zh-CN" sz="800"/>
          </a:p>
        </p:txBody>
      </p:sp>
      <p:sp>
        <p:nvSpPr>
          <p:cNvPr id="48" name="文本框 47"/>
          <p:cNvSpPr txBox="1"/>
          <p:nvPr/>
        </p:nvSpPr>
        <p:spPr>
          <a:xfrm>
            <a:off x="2364740" y="5807075"/>
            <a:ext cx="664845" cy="213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p>
            <a:r>
              <a:rPr lang="zh-CN" altLang="zh-CN" sz="800"/>
              <a:t>补单</a:t>
            </a:r>
            <a:endParaRPr lang="zh-CN" altLang="zh-CN" sz="800"/>
          </a:p>
        </p:txBody>
      </p:sp>
      <p:sp>
        <p:nvSpPr>
          <p:cNvPr id="49" name="文本框 48"/>
          <p:cNvSpPr txBox="1"/>
          <p:nvPr/>
        </p:nvSpPr>
        <p:spPr>
          <a:xfrm>
            <a:off x="996315" y="5807075"/>
            <a:ext cx="664845" cy="213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p>
            <a:r>
              <a:rPr lang="zh-CN" altLang="zh-CN" sz="800"/>
              <a:t>出品查询</a:t>
            </a:r>
            <a:endParaRPr lang="zh-CN" altLang="zh-CN" sz="800"/>
          </a:p>
        </p:txBody>
      </p:sp>
      <p:sp>
        <p:nvSpPr>
          <p:cNvPr id="50" name="文本框 49"/>
          <p:cNvSpPr txBox="1"/>
          <p:nvPr/>
        </p:nvSpPr>
        <p:spPr>
          <a:xfrm>
            <a:off x="3756025" y="5381625"/>
            <a:ext cx="971550" cy="213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p>
            <a:r>
              <a:rPr lang="zh-CN" altLang="zh-CN" sz="800"/>
              <a:t>打印营业报表</a:t>
            </a:r>
            <a:endParaRPr lang="zh-CN" altLang="zh-CN" sz="800"/>
          </a:p>
        </p:txBody>
      </p:sp>
      <p:sp>
        <p:nvSpPr>
          <p:cNvPr id="51" name="文本框 50"/>
          <p:cNvSpPr txBox="1"/>
          <p:nvPr/>
        </p:nvSpPr>
        <p:spPr>
          <a:xfrm>
            <a:off x="2233930" y="5379085"/>
            <a:ext cx="664845" cy="213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p>
            <a:r>
              <a:rPr lang="zh-CN" altLang="zh-CN" sz="800"/>
              <a:t>打印报表</a:t>
            </a:r>
            <a:endParaRPr lang="zh-CN" altLang="zh-CN" sz="800"/>
          </a:p>
        </p:txBody>
      </p:sp>
      <p:sp>
        <p:nvSpPr>
          <p:cNvPr id="52" name="文本框 51"/>
          <p:cNvSpPr txBox="1"/>
          <p:nvPr/>
        </p:nvSpPr>
        <p:spPr>
          <a:xfrm>
            <a:off x="996315" y="5379085"/>
            <a:ext cx="664845" cy="213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p>
            <a:r>
              <a:rPr lang="zh-CN" altLang="zh-CN" sz="800"/>
              <a:t>营业报表</a:t>
            </a:r>
            <a:endParaRPr lang="zh-CN" altLang="zh-CN" sz="800"/>
          </a:p>
        </p:txBody>
      </p:sp>
      <p:sp>
        <p:nvSpPr>
          <p:cNvPr id="53" name="文本框 52"/>
          <p:cNvSpPr txBox="1"/>
          <p:nvPr/>
        </p:nvSpPr>
        <p:spPr>
          <a:xfrm>
            <a:off x="4091305" y="5810250"/>
            <a:ext cx="1015365" cy="213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p>
            <a:r>
              <a:rPr lang="zh-CN" altLang="zh-CN" sz="800"/>
              <a:t>打印出品单（补单）</a:t>
            </a:r>
            <a:endParaRPr lang="zh-CN" altLang="zh-CN" sz="800"/>
          </a:p>
        </p:txBody>
      </p:sp>
      <p:cxnSp>
        <p:nvCxnSpPr>
          <p:cNvPr id="54" name="直接箭头连接符 53"/>
          <p:cNvCxnSpPr/>
          <p:nvPr/>
        </p:nvCxnSpPr>
        <p:spPr>
          <a:xfrm flipV="1">
            <a:off x="5473065" y="1844675"/>
            <a:ext cx="755015" cy="600710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1186</Words>
  <Application>WPS 演示</Application>
  <PresentationFormat>全屏显示(4:3)</PresentationFormat>
  <Paragraphs>499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Arial</vt:lpstr>
      <vt:lpstr>宋体</vt:lpstr>
      <vt:lpstr>Wingdings</vt:lpstr>
      <vt:lpstr>Calibri</vt:lpstr>
      <vt:lpstr>微软雅黑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/>
  <cp:lastModifiedBy>Administrator</cp:lastModifiedBy>
  <cp:revision>87</cp:revision>
  <dcterms:created xsi:type="dcterms:W3CDTF">2017-05-22T12:52:00Z</dcterms:created>
  <dcterms:modified xsi:type="dcterms:W3CDTF">2017-05-24T13:21:42Z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2052-10.1.0.6393</vt:lpwstr>
  </property>
</Properties>
</file>